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802" r:id="rId5"/>
  </p:sldMasterIdLst>
  <p:notesMasterIdLst>
    <p:notesMasterId r:id="rId29"/>
  </p:notesMasterIdLst>
  <p:handoutMasterIdLst>
    <p:handoutMasterId r:id="rId30"/>
  </p:handoutMasterIdLst>
  <p:sldIdLst>
    <p:sldId id="2145708543" r:id="rId6"/>
    <p:sldId id="2145708423" r:id="rId7"/>
    <p:sldId id="2145708602" r:id="rId8"/>
    <p:sldId id="2145708603" r:id="rId9"/>
    <p:sldId id="2145708546" r:id="rId10"/>
    <p:sldId id="2145708547" r:id="rId11"/>
    <p:sldId id="2145708548" r:id="rId12"/>
    <p:sldId id="2145708356" r:id="rId13"/>
    <p:sldId id="2145708550" r:id="rId14"/>
    <p:sldId id="2145708608" r:id="rId15"/>
    <p:sldId id="2145708395" r:id="rId16"/>
    <p:sldId id="2145708377" r:id="rId17"/>
    <p:sldId id="2145708378" r:id="rId18"/>
    <p:sldId id="2145708381" r:id="rId19"/>
    <p:sldId id="2145708556" r:id="rId20"/>
    <p:sldId id="2145708557" r:id="rId21"/>
    <p:sldId id="2145708558" r:id="rId22"/>
    <p:sldId id="2145708559" r:id="rId23"/>
    <p:sldId id="2145708609" r:id="rId24"/>
    <p:sldId id="2145708610" r:id="rId25"/>
    <p:sldId id="2145708612" r:id="rId26"/>
    <p:sldId id="2145708611" r:id="rId27"/>
    <p:sldId id="2145708479" r:id="rId28"/>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9F2"/>
    <a:srgbClr val="DEE5EA"/>
    <a:srgbClr val="344847"/>
    <a:srgbClr val="5D3754"/>
    <a:srgbClr val="73531D"/>
    <a:srgbClr val="315470"/>
    <a:srgbClr val="ECE0E0"/>
    <a:srgbClr val="E2E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6"/>
    <p:restoredTop sz="87466"/>
  </p:normalViewPr>
  <p:slideViewPr>
    <p:cSldViewPr snapToGrid="0">
      <p:cViewPr varScale="1">
        <p:scale>
          <a:sx n="147" d="100"/>
          <a:sy n="147" d="100"/>
        </p:scale>
        <p:origin x="696" y="19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264C94-018C-804F-D78B-05924D41107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652C7BA-99BD-9867-3427-0D706E1D6C7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9DAE28E2-808D-4390-98FB-118715C229EB}" type="datetimeFigureOut">
              <a:rPr lang="en-US"/>
              <a:pPr>
                <a:defRPr/>
              </a:pPr>
              <a:t>3/1/26</a:t>
            </a:fld>
            <a:endParaRPr lang="en-US"/>
          </a:p>
        </p:txBody>
      </p:sp>
      <p:sp>
        <p:nvSpPr>
          <p:cNvPr id="4" name="Footer Placeholder 3">
            <a:extLst>
              <a:ext uri="{FF2B5EF4-FFF2-40B4-BE49-F238E27FC236}">
                <a16:creationId xmlns:a16="http://schemas.microsoft.com/office/drawing/2014/main" id="{C6A5C3EC-4BD5-26EC-7940-4AEB8F2299F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F37DD79-0955-8B4A-A226-A79B26A7373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B607E7E2-3B17-4513-A9E4-AF3C0914DDD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53759-57ED-182E-1DAB-C066CE0B009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1FB9FB-B437-E470-0F02-C9CE0244498C}"/>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1455831B-9159-4658-8F19-3AC47942B574}" type="datetimeFigureOut">
              <a:rPr lang="en-US"/>
              <a:pPr>
                <a:defRPr/>
              </a:pPr>
              <a:t>3/1/26</a:t>
            </a:fld>
            <a:endParaRPr lang="en-US"/>
          </a:p>
        </p:txBody>
      </p:sp>
      <p:sp>
        <p:nvSpPr>
          <p:cNvPr id="4" name="Slide Image Placeholder 3">
            <a:extLst>
              <a:ext uri="{FF2B5EF4-FFF2-40B4-BE49-F238E27FC236}">
                <a16:creationId xmlns:a16="http://schemas.microsoft.com/office/drawing/2014/main" id="{3B3B782A-EF15-D40E-B44C-4B613AC37E7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614B08A-5FB5-563D-26B9-1F97591CF7C7}"/>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4B3066-3C77-A50A-E5D9-DCC754C9009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B0A618-5729-FB31-7E34-C602734D87C6}"/>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BF3E0D8E-5B50-4D25-A5F0-4FDCCA37663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4EA9-C6EE-69B9-F037-DCF3E19A8EDD}"/>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C96502A-F4FD-C226-58D2-3AFB370DB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E76B53B-49AE-73D9-8CB2-138F174BC6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dirty="0"/>
            </a:br>
            <a:endParaRPr lang="en-US" altLang="en-US" dirty="0"/>
          </a:p>
        </p:txBody>
      </p:sp>
      <p:sp>
        <p:nvSpPr>
          <p:cNvPr id="2" name="Slide Number Placeholder 1">
            <a:extLst>
              <a:ext uri="{FF2B5EF4-FFF2-40B4-BE49-F238E27FC236}">
                <a16:creationId xmlns:a16="http://schemas.microsoft.com/office/drawing/2014/main" id="{F398EE95-2221-3284-4439-E3180F087298}"/>
              </a:ext>
            </a:extLst>
          </p:cNvPr>
          <p:cNvSpPr>
            <a:spLocks noGrp="1"/>
          </p:cNvSpPr>
          <p:nvPr>
            <p:ph type="sldNum" sz="quarter" idx="5"/>
          </p:nvPr>
        </p:nvSpPr>
        <p:spPr/>
        <p:txBody>
          <a:bodyPr/>
          <a:lstStyle/>
          <a:p>
            <a:pPr>
              <a:defRPr/>
            </a:pPr>
            <a:fld id="{BF3E0D8E-5B50-4D25-A5F0-4FDCCA376636}" type="slidenum">
              <a:rPr lang="en-US" smtClean="0"/>
              <a:pPr>
                <a:defRPr/>
              </a:pPr>
              <a:t>1</a:t>
            </a:fld>
            <a:endParaRPr lang="en-US"/>
          </a:p>
        </p:txBody>
      </p:sp>
    </p:spTree>
    <p:extLst>
      <p:ext uri="{BB962C8B-B14F-4D97-AF65-F5344CB8AC3E}">
        <p14:creationId xmlns:p14="http://schemas.microsoft.com/office/powerpoint/2010/main" val="14779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F3E0D8E-5B50-4D25-A5F0-4FDCCA376636}" type="slidenum">
              <a:rPr lang="en-US" smtClean="0"/>
              <a:pPr>
                <a:defRPr/>
              </a:pPr>
              <a:t>11</a:t>
            </a:fld>
            <a:endParaRPr lang="en-US" dirty="0"/>
          </a:p>
        </p:txBody>
      </p:sp>
    </p:spTree>
    <p:extLst>
      <p:ext uri="{BB962C8B-B14F-4D97-AF65-F5344CB8AC3E}">
        <p14:creationId xmlns:p14="http://schemas.microsoft.com/office/powerpoint/2010/main" val="165499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E9100-ED56-F3D0-9BEA-69F9AE0C6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E8903-49F1-690E-289A-250F06ECB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60FF4-AB31-ED57-6540-E7D643D4F0B8}"/>
              </a:ext>
            </a:extLst>
          </p:cNvPr>
          <p:cNvSpPr>
            <a:spLocks noGrp="1"/>
          </p:cNvSpPr>
          <p:nvPr>
            <p:ph type="body" idx="1"/>
          </p:nvPr>
        </p:nvSpPr>
        <p:spPr/>
        <p:txBody>
          <a:bodyPr/>
          <a:lstStyle/>
          <a:p>
            <a:r>
              <a:rPr lang="en-US" dirty="0"/>
              <a:t>Chapter 5 is focused on instructional practices, and describes an important subset of the specific practices </a:t>
            </a:r>
          </a:p>
        </p:txBody>
      </p:sp>
      <p:sp>
        <p:nvSpPr>
          <p:cNvPr id="4" name="Slide Number Placeholder 3">
            <a:extLst>
              <a:ext uri="{FF2B5EF4-FFF2-40B4-BE49-F238E27FC236}">
                <a16:creationId xmlns:a16="http://schemas.microsoft.com/office/drawing/2014/main" id="{36A7A65A-0BC8-2BF1-C761-18F50C7CF610}"/>
              </a:ext>
            </a:extLst>
          </p:cNvPr>
          <p:cNvSpPr>
            <a:spLocks noGrp="1"/>
          </p:cNvSpPr>
          <p:nvPr>
            <p:ph type="sldNum" sz="quarter" idx="5"/>
          </p:nvPr>
        </p:nvSpPr>
        <p:spPr/>
        <p:txBody>
          <a:bodyPr/>
          <a:lstStyle/>
          <a:p>
            <a:pPr>
              <a:defRPr/>
            </a:pPr>
            <a:fld id="{BF3E0D8E-5B50-4D25-A5F0-4FDCCA376636}" type="slidenum">
              <a:rPr lang="en-US" smtClean="0"/>
              <a:pPr>
                <a:defRPr/>
              </a:pPr>
              <a:t>12</a:t>
            </a:fld>
            <a:endParaRPr lang="en-US" dirty="0"/>
          </a:p>
        </p:txBody>
      </p:sp>
    </p:spTree>
    <p:extLst>
      <p:ext uri="{BB962C8B-B14F-4D97-AF65-F5344CB8AC3E}">
        <p14:creationId xmlns:p14="http://schemas.microsoft.com/office/powerpoint/2010/main" val="123946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FFB4-7B52-A9F7-6B5D-AC96180DB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5C874-F99E-C8F6-260F-C30F1DFF4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2D4DA-E1E5-CB99-3F26-372A786E242B}"/>
              </a:ext>
            </a:extLst>
          </p:cNvPr>
          <p:cNvSpPr>
            <a:spLocks noGrp="1"/>
          </p:cNvSpPr>
          <p:nvPr>
            <p:ph type="body" idx="1"/>
          </p:nvPr>
        </p:nvSpPr>
        <p:spPr/>
        <p:txBody>
          <a:bodyPr/>
          <a:lstStyle/>
          <a:p>
            <a:r>
              <a:rPr lang="en-US" dirty="0"/>
              <a:t>Chapter 6 moves up a level to the “academic unit,” which is, in many but not all cases a department. The unit has control over a variety of important components of the student learning experience, however, including….</a:t>
            </a:r>
          </a:p>
          <a:p>
            <a:endParaRPr lang="en-US" dirty="0"/>
          </a:p>
          <a:p>
            <a:r>
              <a:rPr lang="en-US" dirty="0"/>
              <a:t>In this chapter, we lay out the distinction between the intended, enacted, experienced, and hidden curriculum.</a:t>
            </a:r>
          </a:p>
        </p:txBody>
      </p:sp>
      <p:sp>
        <p:nvSpPr>
          <p:cNvPr id="4" name="Slide Number Placeholder 3">
            <a:extLst>
              <a:ext uri="{FF2B5EF4-FFF2-40B4-BE49-F238E27FC236}">
                <a16:creationId xmlns:a16="http://schemas.microsoft.com/office/drawing/2014/main" id="{9D274BF0-8366-073F-7E23-083920439403}"/>
              </a:ext>
            </a:extLst>
          </p:cNvPr>
          <p:cNvSpPr>
            <a:spLocks noGrp="1"/>
          </p:cNvSpPr>
          <p:nvPr>
            <p:ph type="sldNum" sz="quarter" idx="5"/>
          </p:nvPr>
        </p:nvSpPr>
        <p:spPr/>
        <p:txBody>
          <a:bodyPr/>
          <a:lstStyle/>
          <a:p>
            <a:pPr>
              <a:defRPr/>
            </a:pPr>
            <a:fld id="{BF3E0D8E-5B50-4D25-A5F0-4FDCCA376636}" type="slidenum">
              <a:rPr lang="en-US" smtClean="0"/>
              <a:pPr>
                <a:defRPr/>
              </a:pPr>
              <a:t>13</a:t>
            </a:fld>
            <a:endParaRPr lang="en-US" dirty="0"/>
          </a:p>
        </p:txBody>
      </p:sp>
    </p:spTree>
    <p:extLst>
      <p:ext uri="{BB962C8B-B14F-4D97-AF65-F5344CB8AC3E}">
        <p14:creationId xmlns:p14="http://schemas.microsoft.com/office/powerpoint/2010/main" val="384632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3133-C694-6A0F-47C0-79B1D9FFB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7A3C9-6C6B-8033-F183-0B9CC25E6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D1E96-34BB-8E08-84EA-C339C56468AC}"/>
              </a:ext>
            </a:extLst>
          </p:cNvPr>
          <p:cNvSpPr>
            <a:spLocks noGrp="1"/>
          </p:cNvSpPr>
          <p:nvPr>
            <p:ph type="body" idx="1"/>
          </p:nvPr>
        </p:nvSpPr>
        <p:spPr/>
        <p:txBody>
          <a:bodyPr/>
          <a:lstStyle/>
          <a:p>
            <a:r>
              <a:rPr lang="en-US" sz="900" dirty="0">
                <a:ea typeface="+mj-lt"/>
                <a:cs typeface="+mj-lt"/>
              </a:rPr>
              <a:t>Inner circle: All learning involves a dynamic interaction between cognitive and socio-cultural processes and the Principles address both. </a:t>
            </a:r>
          </a:p>
          <a:p>
            <a:r>
              <a:rPr lang="en-US" sz="900" dirty="0">
                <a:ea typeface="+mj-lt"/>
                <a:cs typeface="+mj-lt"/>
              </a:rPr>
              <a:t>Middle ring: Implementation of the Principles requires the integrated effort of individuals at multiple levels of the institution. </a:t>
            </a:r>
          </a:p>
          <a:p>
            <a:r>
              <a:rPr lang="en-US" sz="900" dirty="0">
                <a:ea typeface="+mj-lt"/>
                <a:cs typeface="+mj-lt"/>
              </a:rPr>
              <a:t>Outer ring: Implementation of the Principles also depends on acknowledging the needs and challenges of the particular institutional context. The institutional context also impacts interactions of students, instructors, academic units, and campus leaders (middle ring) in ways that influence student learning (both cognitive and socio-cultural) (inner circle).</a:t>
            </a:r>
            <a:endParaRPr lang="en-US" sz="900" dirty="0"/>
          </a:p>
        </p:txBody>
      </p:sp>
      <p:sp>
        <p:nvSpPr>
          <p:cNvPr id="4" name="Slide Number Placeholder 3">
            <a:extLst>
              <a:ext uri="{FF2B5EF4-FFF2-40B4-BE49-F238E27FC236}">
                <a16:creationId xmlns:a16="http://schemas.microsoft.com/office/drawing/2014/main" id="{C874FCA6-28E3-93E2-F53A-B59EAC34C69B}"/>
              </a:ext>
            </a:extLst>
          </p:cNvPr>
          <p:cNvSpPr>
            <a:spLocks noGrp="1"/>
          </p:cNvSpPr>
          <p:nvPr>
            <p:ph type="sldNum" sz="quarter" idx="5"/>
          </p:nvPr>
        </p:nvSpPr>
        <p:spPr/>
        <p:txBody>
          <a:bodyPr/>
          <a:lstStyle/>
          <a:p>
            <a:pPr>
              <a:defRPr/>
            </a:pPr>
            <a:fld id="{BF3E0D8E-5B50-4D25-A5F0-4FDCCA376636}" type="slidenum">
              <a:rPr lang="en-US" smtClean="0"/>
              <a:pPr>
                <a:defRPr/>
              </a:pPr>
              <a:t>14</a:t>
            </a:fld>
            <a:endParaRPr lang="en-US" dirty="0"/>
          </a:p>
        </p:txBody>
      </p:sp>
    </p:spTree>
    <p:extLst>
      <p:ext uri="{BB962C8B-B14F-4D97-AF65-F5344CB8AC3E}">
        <p14:creationId xmlns:p14="http://schemas.microsoft.com/office/powerpoint/2010/main" val="281547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A515-8987-2500-9671-B9B5CBD6B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85A0D-B164-86E2-F7EE-5E54B94B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91740-378A-CB8C-D052-FA71306F7481}"/>
              </a:ext>
            </a:extLst>
          </p:cNvPr>
          <p:cNvSpPr>
            <a:spLocks noGrp="1"/>
          </p:cNvSpPr>
          <p:nvPr>
            <p:ph type="body" idx="1"/>
          </p:nvPr>
        </p:nvSpPr>
        <p:spPr/>
        <p:txBody>
          <a:bodyPr/>
          <a:lstStyle/>
          <a:p>
            <a:r>
              <a:rPr lang="en-US" dirty="0"/>
              <a:t>We should emphasize how recommendations are structured and why they are important.</a:t>
            </a:r>
          </a:p>
        </p:txBody>
      </p:sp>
      <p:sp>
        <p:nvSpPr>
          <p:cNvPr id="4" name="Slide Number Placeholder 3">
            <a:extLst>
              <a:ext uri="{FF2B5EF4-FFF2-40B4-BE49-F238E27FC236}">
                <a16:creationId xmlns:a16="http://schemas.microsoft.com/office/drawing/2014/main" id="{D5304597-1F24-74FB-1C58-E8CA6B9A3136}"/>
              </a:ext>
            </a:extLst>
          </p:cNvPr>
          <p:cNvSpPr>
            <a:spLocks noGrp="1"/>
          </p:cNvSpPr>
          <p:nvPr>
            <p:ph type="sldNum" sz="quarter" idx="5"/>
          </p:nvPr>
        </p:nvSpPr>
        <p:spPr/>
        <p:txBody>
          <a:bodyPr/>
          <a:lstStyle/>
          <a:p>
            <a:pPr>
              <a:defRPr/>
            </a:pPr>
            <a:fld id="{BF3E0D8E-5B50-4D25-A5F0-4FDCCA376636}" type="slidenum">
              <a:rPr lang="en-US" smtClean="0"/>
              <a:pPr>
                <a:defRPr/>
              </a:pPr>
              <a:t>15</a:t>
            </a:fld>
            <a:endParaRPr lang="en-US"/>
          </a:p>
        </p:txBody>
      </p:sp>
    </p:spTree>
    <p:extLst>
      <p:ext uri="{BB962C8B-B14F-4D97-AF65-F5344CB8AC3E}">
        <p14:creationId xmlns:p14="http://schemas.microsoft.com/office/powerpoint/2010/main" val="205215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C300-8869-7BEF-0278-E58D9D82D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67844-9ADD-C52B-D22C-67A851F79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877BE-C2A3-BD13-BE2A-1E415A14A4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7ACA97-9B68-D5D4-BB31-0A543BB6BC91}"/>
              </a:ext>
            </a:extLst>
          </p:cNvPr>
          <p:cNvSpPr>
            <a:spLocks noGrp="1"/>
          </p:cNvSpPr>
          <p:nvPr>
            <p:ph type="sldNum" sz="quarter" idx="5"/>
          </p:nvPr>
        </p:nvSpPr>
        <p:spPr/>
        <p:txBody>
          <a:bodyPr/>
          <a:lstStyle/>
          <a:p>
            <a:pPr>
              <a:defRPr/>
            </a:pPr>
            <a:fld id="{BF3E0D8E-5B50-4D25-A5F0-4FDCCA376636}" type="slidenum">
              <a:rPr lang="en-US" smtClean="0"/>
              <a:pPr>
                <a:defRPr/>
              </a:pPr>
              <a:t>19</a:t>
            </a:fld>
            <a:endParaRPr lang="en-US" dirty="0"/>
          </a:p>
        </p:txBody>
      </p:sp>
    </p:spTree>
    <p:extLst>
      <p:ext uri="{BB962C8B-B14F-4D97-AF65-F5344CB8AC3E}">
        <p14:creationId xmlns:p14="http://schemas.microsoft.com/office/powerpoint/2010/main" val="50072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126B-3717-95A2-760A-C88CB7B1B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65C28-6FF2-7DD4-F191-F3B73FDAD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A7562-DD61-F8D9-D229-E8C8BD956F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7BD54-0696-2A84-78CE-2D838469FF7B}"/>
              </a:ext>
            </a:extLst>
          </p:cNvPr>
          <p:cNvSpPr>
            <a:spLocks noGrp="1"/>
          </p:cNvSpPr>
          <p:nvPr>
            <p:ph type="sldNum" sz="quarter" idx="5"/>
          </p:nvPr>
        </p:nvSpPr>
        <p:spPr/>
        <p:txBody>
          <a:bodyPr/>
          <a:lstStyle/>
          <a:p>
            <a:pPr>
              <a:defRPr/>
            </a:pPr>
            <a:fld id="{BF3E0D8E-5B50-4D25-A5F0-4FDCCA376636}" type="slidenum">
              <a:rPr lang="en-US" smtClean="0"/>
              <a:pPr>
                <a:defRPr/>
              </a:pPr>
              <a:t>20</a:t>
            </a:fld>
            <a:endParaRPr lang="en-US" dirty="0"/>
          </a:p>
        </p:txBody>
      </p:sp>
    </p:spTree>
    <p:extLst>
      <p:ext uri="{BB962C8B-B14F-4D97-AF65-F5344CB8AC3E}">
        <p14:creationId xmlns:p14="http://schemas.microsoft.com/office/powerpoint/2010/main" val="93130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AAB6-1334-2D8F-30FB-333CCDD48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DDA2E-B48E-E384-7323-04D566F0A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1CA4C-51C3-A871-3BD3-20BCF8EF52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83B95-CF8B-FE7D-2B37-675A7FD848FC}"/>
              </a:ext>
            </a:extLst>
          </p:cNvPr>
          <p:cNvSpPr>
            <a:spLocks noGrp="1"/>
          </p:cNvSpPr>
          <p:nvPr>
            <p:ph type="sldNum" sz="quarter" idx="5"/>
          </p:nvPr>
        </p:nvSpPr>
        <p:spPr/>
        <p:txBody>
          <a:bodyPr/>
          <a:lstStyle/>
          <a:p>
            <a:pPr>
              <a:defRPr/>
            </a:pPr>
            <a:fld id="{BF3E0D8E-5B50-4D25-A5F0-4FDCCA376636}" type="slidenum">
              <a:rPr lang="en-US" smtClean="0"/>
              <a:pPr>
                <a:defRPr/>
              </a:pPr>
              <a:t>21</a:t>
            </a:fld>
            <a:endParaRPr lang="en-US" dirty="0"/>
          </a:p>
        </p:txBody>
      </p:sp>
    </p:spTree>
    <p:extLst>
      <p:ext uri="{BB962C8B-B14F-4D97-AF65-F5344CB8AC3E}">
        <p14:creationId xmlns:p14="http://schemas.microsoft.com/office/powerpoint/2010/main" val="4384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C00E-1B8C-29C1-4789-6206DF194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B0545-0DE1-BDD1-2489-CD1125B9A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5C29B-CBC0-3C1A-8F63-0D272A817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B9DD52-DA2C-39CB-04DD-384694CF4C55}"/>
              </a:ext>
            </a:extLst>
          </p:cNvPr>
          <p:cNvSpPr>
            <a:spLocks noGrp="1"/>
          </p:cNvSpPr>
          <p:nvPr>
            <p:ph type="sldNum" sz="quarter" idx="5"/>
          </p:nvPr>
        </p:nvSpPr>
        <p:spPr/>
        <p:txBody>
          <a:bodyPr/>
          <a:lstStyle/>
          <a:p>
            <a:pPr>
              <a:defRPr/>
            </a:pPr>
            <a:fld id="{BF3E0D8E-5B50-4D25-A5F0-4FDCCA376636}" type="slidenum">
              <a:rPr lang="en-US" smtClean="0"/>
              <a:pPr>
                <a:defRPr/>
              </a:pPr>
              <a:t>22</a:t>
            </a:fld>
            <a:endParaRPr lang="en-US" dirty="0"/>
          </a:p>
        </p:txBody>
      </p:sp>
    </p:spTree>
    <p:extLst>
      <p:ext uri="{BB962C8B-B14F-4D97-AF65-F5344CB8AC3E}">
        <p14:creationId xmlns:p14="http://schemas.microsoft.com/office/powerpoint/2010/main" val="174016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665A-4F53-EE53-3808-13D5697F82BE}"/>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EBC4DB8-2B45-580A-B4E9-ACB4D763AF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9D24187-7301-8BF9-C756-6C7F25BE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dirty="0"/>
            </a:br>
            <a:endParaRPr lang="en-US" altLang="en-US" dirty="0"/>
          </a:p>
        </p:txBody>
      </p:sp>
      <p:sp>
        <p:nvSpPr>
          <p:cNvPr id="2" name="Slide Number Placeholder 1">
            <a:extLst>
              <a:ext uri="{FF2B5EF4-FFF2-40B4-BE49-F238E27FC236}">
                <a16:creationId xmlns:a16="http://schemas.microsoft.com/office/drawing/2014/main" id="{3817CD37-06EB-8C30-E1A9-A7339EF576F1}"/>
              </a:ext>
            </a:extLst>
          </p:cNvPr>
          <p:cNvSpPr>
            <a:spLocks noGrp="1"/>
          </p:cNvSpPr>
          <p:nvPr>
            <p:ph type="sldNum" sz="quarter" idx="5"/>
          </p:nvPr>
        </p:nvSpPr>
        <p:spPr/>
        <p:txBody>
          <a:bodyPr/>
          <a:lstStyle/>
          <a:p>
            <a:pPr>
              <a:defRPr/>
            </a:pPr>
            <a:fld id="{BF3E0D8E-5B50-4D25-A5F0-4FDCCA376636}" type="slidenum">
              <a:rPr lang="en-US" smtClean="0"/>
              <a:pPr>
                <a:defRPr/>
              </a:pPr>
              <a:t>23</a:t>
            </a:fld>
            <a:endParaRPr lang="en-US"/>
          </a:p>
        </p:txBody>
      </p:sp>
    </p:spTree>
    <p:extLst>
      <p:ext uri="{BB962C8B-B14F-4D97-AF65-F5344CB8AC3E}">
        <p14:creationId xmlns:p14="http://schemas.microsoft.com/office/powerpoint/2010/main" val="36573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044A-C520-15C1-8CFA-9EDB528DEFC2}"/>
            </a:ext>
          </a:extLst>
        </p:cNvPr>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3A4B639-7714-965C-F6E4-26648B4EAF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6A9F77D-561F-FA3A-A2D4-9A0857AEBC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br>
            <a:endParaRPr lang="en-US" altLang="en-US"/>
          </a:p>
        </p:txBody>
      </p:sp>
      <p:sp>
        <p:nvSpPr>
          <p:cNvPr id="2" name="Slide Number Placeholder 1">
            <a:extLst>
              <a:ext uri="{FF2B5EF4-FFF2-40B4-BE49-F238E27FC236}">
                <a16:creationId xmlns:a16="http://schemas.microsoft.com/office/drawing/2014/main" id="{98787FB6-8BB0-7FAD-2A9A-37BBEAE849D4}"/>
              </a:ext>
            </a:extLst>
          </p:cNvPr>
          <p:cNvSpPr>
            <a:spLocks noGrp="1"/>
          </p:cNvSpPr>
          <p:nvPr>
            <p:ph type="sldNum" sz="quarter" idx="5"/>
          </p:nvPr>
        </p:nvSpPr>
        <p:spPr/>
        <p:txBody>
          <a:bodyPr/>
          <a:lstStyle/>
          <a:p>
            <a:pPr>
              <a:defRPr/>
            </a:pPr>
            <a:fld id="{BF3E0D8E-5B50-4D25-A5F0-4FDCCA376636}" type="slidenum">
              <a:rPr lang="en-US" smtClean="0"/>
              <a:pPr>
                <a:defRPr/>
              </a:pPr>
              <a:t>2</a:t>
            </a:fld>
            <a:endParaRPr lang="en-US"/>
          </a:p>
        </p:txBody>
      </p:sp>
    </p:spTree>
    <p:extLst>
      <p:ext uri="{BB962C8B-B14F-4D97-AF65-F5344CB8AC3E}">
        <p14:creationId xmlns:p14="http://schemas.microsoft.com/office/powerpoint/2010/main" val="317522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Kerry</a:t>
            </a:r>
          </a:p>
          <a:p>
            <a:endParaRPr lang="en-US" altLang="en-US" dirty="0">
              <a:latin typeface="Times" panose="02020603050405020304" pitchFamily="18" charset="0"/>
            </a:endParaRPr>
          </a:p>
          <a:p>
            <a:r>
              <a:rPr lang="en-US" altLang="en-US" dirty="0">
                <a:latin typeface="Times" panose="02020603050405020304" pitchFamily="18" charset="0"/>
              </a:rPr>
              <a:t>Talk about committees of volunteers</a:t>
            </a:r>
          </a:p>
        </p:txBody>
      </p:sp>
    </p:spTree>
    <p:extLst>
      <p:ext uri="{BB962C8B-B14F-4D97-AF65-F5344CB8AC3E}">
        <p14:creationId xmlns:p14="http://schemas.microsoft.com/office/powerpoint/2010/main" val="248169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8E7E5B5-9469-CBCF-C7BE-CE20A4E6F0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18693F8-F8B1-F75F-86A8-162AE4D831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Kerry</a:t>
            </a:r>
          </a:p>
        </p:txBody>
      </p:sp>
      <p:sp>
        <p:nvSpPr>
          <p:cNvPr id="2" name="Slide Number Placeholder 1">
            <a:extLst>
              <a:ext uri="{FF2B5EF4-FFF2-40B4-BE49-F238E27FC236}">
                <a16:creationId xmlns:a16="http://schemas.microsoft.com/office/drawing/2014/main" id="{5A82EDD6-B74F-2DDB-A43C-ED29CE6B6BEA}"/>
              </a:ext>
            </a:extLst>
          </p:cNvPr>
          <p:cNvSpPr>
            <a:spLocks noGrp="1"/>
          </p:cNvSpPr>
          <p:nvPr>
            <p:ph type="sldNum" sz="quarter" idx="5"/>
          </p:nvPr>
        </p:nvSpPr>
        <p:spPr/>
        <p:txBody>
          <a:bodyPr/>
          <a:lstStyle/>
          <a:p>
            <a:pPr>
              <a:defRPr/>
            </a:pPr>
            <a:fld id="{BF3E0D8E-5B50-4D25-A5F0-4FDCCA376636}" type="slidenum">
              <a:rPr lang="en-US" smtClean="0"/>
              <a:pPr>
                <a:defRPr/>
              </a:pPr>
              <a:t>4</a:t>
            </a:fld>
            <a:endParaRPr lang="en-US" dirty="0"/>
          </a:p>
        </p:txBody>
      </p:sp>
    </p:spTree>
    <p:extLst>
      <p:ext uri="{BB962C8B-B14F-4D97-AF65-F5344CB8AC3E}">
        <p14:creationId xmlns:p14="http://schemas.microsoft.com/office/powerpoint/2010/main" val="259166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36C5-6064-E538-FFF1-3C88332A2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237B9-C68C-BB57-EA2F-90F158EBF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1E53D-D5CD-5387-A37D-40B48B53804F}"/>
              </a:ext>
            </a:extLst>
          </p:cNvPr>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Throughout the report, we refer both to issues that are STEM-wide and to those that are discipline-specific or more prominent in some disciplines. Similarly, we provide examples of successful strategies and approaches that emerge from specific disciplines, many of which can be applied in others. </a:t>
            </a:r>
          </a:p>
          <a:p>
            <a:r>
              <a:rPr lang="en-US" sz="1800" b="0" i="0" u="none" strike="noStrike" baseline="0" dirty="0">
                <a:solidFill>
                  <a:srgbClr val="000000"/>
                </a:solidFill>
                <a:latin typeface="Times New Roman" panose="02020603050405020304" pitchFamily="18" charset="0"/>
              </a:rPr>
              <a:t>Regardless of whether their STEM courses contribute directly to individuals’ careers, the knowledge and skills gained have the potential to prepare all students to be knowledgeable and informed participants in their communities and societies, especially as science and technology plays an ever-increasing role in our lives. </a:t>
            </a:r>
            <a:endParaRPr lang="en-US" dirty="0"/>
          </a:p>
        </p:txBody>
      </p:sp>
      <p:sp>
        <p:nvSpPr>
          <p:cNvPr id="4" name="Slide Number Placeholder 3">
            <a:extLst>
              <a:ext uri="{FF2B5EF4-FFF2-40B4-BE49-F238E27FC236}">
                <a16:creationId xmlns:a16="http://schemas.microsoft.com/office/drawing/2014/main" id="{EB659060-416C-279D-CD4A-675262B56124}"/>
              </a:ext>
            </a:extLst>
          </p:cNvPr>
          <p:cNvSpPr>
            <a:spLocks noGrp="1"/>
          </p:cNvSpPr>
          <p:nvPr>
            <p:ph type="sldNum" sz="quarter" idx="5"/>
          </p:nvPr>
        </p:nvSpPr>
        <p:spPr/>
        <p:txBody>
          <a:bodyPr/>
          <a:lstStyle/>
          <a:p>
            <a:pPr>
              <a:defRPr/>
            </a:pPr>
            <a:fld id="{BF3E0D8E-5B50-4D25-A5F0-4FDCCA376636}" type="slidenum">
              <a:rPr lang="en-US" smtClean="0"/>
              <a:pPr>
                <a:defRPr/>
              </a:pPr>
              <a:t>6</a:t>
            </a:fld>
            <a:endParaRPr lang="en-US"/>
          </a:p>
        </p:txBody>
      </p:sp>
    </p:spTree>
    <p:extLst>
      <p:ext uri="{BB962C8B-B14F-4D97-AF65-F5344CB8AC3E}">
        <p14:creationId xmlns:p14="http://schemas.microsoft.com/office/powerpoint/2010/main" val="59250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AB90-507C-63C2-4205-80EE406A0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7DE7E-3D8B-7936-A1AB-5A3AA361F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1955F-E5BD-12EA-25BC-564C5E613445}"/>
              </a:ext>
            </a:extLst>
          </p:cNvPr>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sz="2000" b="1" kern="0" dirty="0">
                <a:solidFill>
                  <a:srgbClr val="FF0000"/>
                </a:solidFill>
                <a:cs typeface="Arial" panose="020B0604020202020204" pitchFamily="34" charset="0"/>
              </a:rPr>
              <a:t>Also talk here about continuous improvements. Emphasize the journey to equitable and effective teaching and how reflection and continuous improvement are key.</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Throughout the report, we refer both to issues that are STEM-wide and to those that are discipline-specific or more prominent in some disciplines. Similarly, we provide examples of successful strategies and approaches that emerge from specific disciplines, many of which can be applied in others. </a:t>
            </a:r>
          </a:p>
          <a:p>
            <a:endParaRPr lang="en-US" sz="1800" b="1"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Regardless of whether their STEM courses contribute directly to individuals’ careers, the knowledge and skills gained have the potential to prepare all students to be knowledgeable and informed participants in their communities and societies, especially as science and technology plays an ever-increasing role in our lives. </a:t>
            </a:r>
            <a:endParaRPr lang="en-US" b="1" dirty="0"/>
          </a:p>
        </p:txBody>
      </p:sp>
      <p:sp>
        <p:nvSpPr>
          <p:cNvPr id="4" name="Slide Number Placeholder 3">
            <a:extLst>
              <a:ext uri="{FF2B5EF4-FFF2-40B4-BE49-F238E27FC236}">
                <a16:creationId xmlns:a16="http://schemas.microsoft.com/office/drawing/2014/main" id="{6F041AE7-F3FF-9457-6B3E-AD7128EA4873}"/>
              </a:ext>
            </a:extLst>
          </p:cNvPr>
          <p:cNvSpPr>
            <a:spLocks noGrp="1"/>
          </p:cNvSpPr>
          <p:nvPr>
            <p:ph type="sldNum" sz="quarter" idx="5"/>
          </p:nvPr>
        </p:nvSpPr>
        <p:spPr/>
        <p:txBody>
          <a:bodyPr/>
          <a:lstStyle/>
          <a:p>
            <a:pPr>
              <a:defRPr/>
            </a:pPr>
            <a:fld id="{BF3E0D8E-5B50-4D25-A5F0-4FDCCA376636}" type="slidenum">
              <a:rPr lang="en-US" smtClean="0"/>
              <a:pPr>
                <a:defRPr/>
              </a:pPr>
              <a:t>7</a:t>
            </a:fld>
            <a:endParaRPr lang="en-US"/>
          </a:p>
        </p:txBody>
      </p:sp>
    </p:spTree>
    <p:extLst>
      <p:ext uri="{BB962C8B-B14F-4D97-AF65-F5344CB8AC3E}">
        <p14:creationId xmlns:p14="http://schemas.microsoft.com/office/powerpoint/2010/main" val="22477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chapters of the final report. First I want to highlight that chapter 4, the principles, is the bulk of what went out for public comment in the discussion draft released in December 2023. </a:t>
            </a:r>
          </a:p>
          <a:p>
            <a:endParaRPr lang="en-US" dirty="0"/>
          </a:p>
          <a:p>
            <a:r>
              <a:rPr lang="en-US" dirty="0"/>
              <a:t>In the final report, Chapters 2 and 3 along with the introduction in Chapter 1 provide the context for the principles and their use by describing what we know about the current landscape of undergraduate STEM education and what we know about teaching, learning and equity; Chapters 5 describe how the principles can inform teaching practices, and chapters 6 through 9 discuss all of those policies and practices from the charge - the other factors that influence the capacity, motivation, and ability of instructors to implement changes in their teaching. I’ll outline the main points and conclusions from each chapter so I won’t spend more time describing them here. </a:t>
            </a:r>
          </a:p>
        </p:txBody>
      </p:sp>
      <p:sp>
        <p:nvSpPr>
          <p:cNvPr id="4" name="Slide Number Placeholder 3"/>
          <p:cNvSpPr>
            <a:spLocks noGrp="1"/>
          </p:cNvSpPr>
          <p:nvPr>
            <p:ph type="sldNum" sz="quarter" idx="5"/>
          </p:nvPr>
        </p:nvSpPr>
        <p:spPr/>
        <p:txBody>
          <a:bodyPr/>
          <a:lstStyle/>
          <a:p>
            <a:pPr>
              <a:defRPr/>
            </a:pPr>
            <a:fld id="{BF3E0D8E-5B50-4D25-A5F0-4FDCCA376636}" type="slidenum">
              <a:rPr lang="en-US" smtClean="0"/>
              <a:pPr>
                <a:defRPr/>
              </a:pPr>
              <a:t>8</a:t>
            </a:fld>
            <a:endParaRPr lang="en-US" dirty="0"/>
          </a:p>
        </p:txBody>
      </p:sp>
    </p:spTree>
    <p:extLst>
      <p:ext uri="{BB962C8B-B14F-4D97-AF65-F5344CB8AC3E}">
        <p14:creationId xmlns:p14="http://schemas.microsoft.com/office/powerpoint/2010/main" val="167964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4E27-78D6-4598-60B4-05C7F753D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D7880-6566-D90E-FAB0-5AB8C38DC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413A3-E46D-01D0-0853-9E0E652C0DB9}"/>
              </a:ext>
            </a:extLst>
          </p:cNvPr>
          <p:cNvSpPr>
            <a:spLocks noGrp="1"/>
          </p:cNvSpPr>
          <p:nvPr>
            <p:ph type="body" idx="1"/>
          </p:nvPr>
        </p:nvSpPr>
        <p:spPr/>
        <p:txBody>
          <a:bodyPr/>
          <a:lstStyle/>
          <a:p>
            <a:r>
              <a:rPr lang="en-US" dirty="0"/>
              <a:t>Context chapter – </a:t>
            </a:r>
          </a:p>
          <a:p>
            <a:pPr marL="171450" indent="-171450">
              <a:buFontTx/>
              <a:buChar char="-"/>
            </a:pPr>
            <a:r>
              <a:rPr lang="en-US" dirty="0"/>
              <a:t>Committee took a broad view of STEM students, including those intending to major in the STEM fields as well as those enrolled in general education courses, certificate programs, and career and technical education. Statistics here are sometimes available only for undergraduates, not necessarily STEM.</a:t>
            </a:r>
          </a:p>
          <a:p>
            <a:pPr marL="171450" indent="-171450">
              <a:buFontTx/>
              <a:buChar char="-"/>
            </a:pPr>
            <a:r>
              <a:rPr lang="en-US" dirty="0"/>
              <a:t>Range of institutions and their missions</a:t>
            </a:r>
          </a:p>
          <a:p>
            <a:pPr marL="171450" indent="-171450">
              <a:buFontTx/>
              <a:buChar char="-"/>
            </a:pPr>
            <a:r>
              <a:rPr lang="en-US" dirty="0"/>
              <a:t>Broad view of the instructional workforce to include tenured and tenure-track faculty as well as VITAL instructors: Visiting faculty , instructors, Teaching Assistants, Adjuncts, and Lecturers</a:t>
            </a:r>
          </a:p>
          <a:p>
            <a:pPr marL="171450" indent="-171450">
              <a:buFontTx/>
              <a:buChar char="-"/>
            </a:pPr>
            <a:r>
              <a:rPr lang="en-US" dirty="0"/>
              <a:t>The sources of funding, particularly for public institutions, influences their capacity</a:t>
            </a:r>
          </a:p>
          <a:p>
            <a:pPr marL="171450" indent="-171450">
              <a:buFontTx/>
              <a:buChar char="-"/>
            </a:pPr>
            <a:r>
              <a:rPr lang="en-US" dirty="0"/>
              <a:t>The history that established systemic inequity and led to the current state of affairs</a:t>
            </a:r>
          </a:p>
          <a:p>
            <a:pPr marL="171450" indent="-171450">
              <a:buFontTx/>
              <a:buChar char="-"/>
            </a:pPr>
            <a:endParaRPr lang="en-US" dirty="0"/>
          </a:p>
          <a:p>
            <a:pPr marL="171450" marR="0" lvl="0" indent="-171450" algn="l" defTabSz="685800" rtl="0" eaLnBrk="1" fontAlgn="base" latinLnBrk="0" hangingPunct="1">
              <a:lnSpc>
                <a:spcPct val="100000"/>
              </a:lnSpc>
              <a:spcBef>
                <a:spcPct val="30000"/>
              </a:spcBef>
              <a:spcAft>
                <a:spcPct val="0"/>
              </a:spcAft>
              <a:buClrTx/>
              <a:buSzTx/>
              <a:buFontTx/>
              <a:buChar char="-"/>
              <a:tabLst/>
              <a:defRPr/>
            </a:pPr>
            <a:r>
              <a:rPr lang="en-US" dirty="0"/>
              <a:t>Chapter 3 lays the research foundation for the principles, first by focusing on the extent of what we know about the learning, then applying those well-studied pieces to specific issues within the STEM disciplines. We then describe the substantial evidence for inequity in STEM education. This chapter ends with an important acknowledgement of all of the work by others in moving towards a more equitable STEM education system.</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A90E7F41-3669-1F17-000A-52DDF34A4A75}"/>
              </a:ext>
            </a:extLst>
          </p:cNvPr>
          <p:cNvSpPr>
            <a:spLocks noGrp="1"/>
          </p:cNvSpPr>
          <p:nvPr>
            <p:ph type="sldNum" sz="quarter" idx="5"/>
          </p:nvPr>
        </p:nvSpPr>
        <p:spPr/>
        <p:txBody>
          <a:bodyPr/>
          <a:lstStyle/>
          <a:p>
            <a:pPr>
              <a:defRPr/>
            </a:pPr>
            <a:fld id="{BF3E0D8E-5B50-4D25-A5F0-4FDCCA376636}" type="slidenum">
              <a:rPr lang="en-US" smtClean="0"/>
              <a:pPr>
                <a:defRPr/>
              </a:pPr>
              <a:t>9</a:t>
            </a:fld>
            <a:endParaRPr lang="en-US"/>
          </a:p>
        </p:txBody>
      </p:sp>
    </p:spTree>
    <p:extLst>
      <p:ext uri="{BB962C8B-B14F-4D97-AF65-F5344CB8AC3E}">
        <p14:creationId xmlns:p14="http://schemas.microsoft.com/office/powerpoint/2010/main" val="11152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211E3-8F06-F649-8428-2B9D3396D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A3A38-B053-6463-7E69-0F653FC55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BE5F-F455-5529-11AA-A0F8F9596F19}"/>
              </a:ext>
            </a:extLst>
          </p:cNvPr>
          <p:cNvSpPr>
            <a:spLocks noGrp="1"/>
          </p:cNvSpPr>
          <p:nvPr>
            <p:ph type="body" idx="1"/>
          </p:nvPr>
        </p:nvSpPr>
        <p:spPr/>
        <p:txBody>
          <a:bodyPr/>
          <a:lstStyle/>
          <a:p>
            <a:r>
              <a:rPr lang="en-US" dirty="0"/>
              <a:t>These are the principles. Pause here for you to read them. This chapter includes the research behind each of the principles, and I suspect that many in this audience are aware of that evidence, or at least aware that the research exists. This is not true for everyone that we will be presenting to. </a:t>
            </a:r>
          </a:p>
        </p:txBody>
      </p:sp>
      <p:sp>
        <p:nvSpPr>
          <p:cNvPr id="4" name="Slide Number Placeholder 3">
            <a:extLst>
              <a:ext uri="{FF2B5EF4-FFF2-40B4-BE49-F238E27FC236}">
                <a16:creationId xmlns:a16="http://schemas.microsoft.com/office/drawing/2014/main" id="{0B93EBBB-5ACA-381C-9690-A07CFEC937C5}"/>
              </a:ext>
            </a:extLst>
          </p:cNvPr>
          <p:cNvSpPr>
            <a:spLocks noGrp="1"/>
          </p:cNvSpPr>
          <p:nvPr>
            <p:ph type="sldNum" sz="quarter" idx="5"/>
          </p:nvPr>
        </p:nvSpPr>
        <p:spPr/>
        <p:txBody>
          <a:bodyPr/>
          <a:lstStyle/>
          <a:p>
            <a:pPr>
              <a:defRPr/>
            </a:pPr>
            <a:fld id="{BF3E0D8E-5B50-4D25-A5F0-4FDCCA376636}" type="slidenum">
              <a:rPr lang="en-US" smtClean="0"/>
              <a:pPr>
                <a:defRPr/>
              </a:pPr>
              <a:t>10</a:t>
            </a:fld>
            <a:endParaRPr lang="en-US" dirty="0"/>
          </a:p>
        </p:txBody>
      </p:sp>
    </p:spTree>
    <p:extLst>
      <p:ext uri="{BB962C8B-B14F-4D97-AF65-F5344CB8AC3E}">
        <p14:creationId xmlns:p14="http://schemas.microsoft.com/office/powerpoint/2010/main" val="162834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44D5EEF8-17EC-2195-282E-44302BEB4338}"/>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343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5DB45282-57C0-C890-254A-68BF34565265}"/>
              </a:ext>
            </a:extLst>
          </p:cNvPr>
          <p:cNvSpPr>
            <a:spLocks noGrp="1"/>
          </p:cNvSpPr>
          <p:nvPr>
            <p:ph type="sldNum" sz="quarter" idx="15"/>
          </p:nvPr>
        </p:nvSpPr>
        <p:spPr/>
        <p:txBody>
          <a:bodyPr/>
          <a:lstStyle>
            <a:lvl1pPr>
              <a:defRPr/>
            </a:lvl1pPr>
          </a:lstStyle>
          <a:p>
            <a:pPr>
              <a:defRPr/>
            </a:pPr>
            <a:fld id="{2502ED8B-0081-437A-89BD-484C9B73F487}" type="slidenum">
              <a:rPr lang="en-US"/>
              <a:pPr>
                <a:defRPr/>
              </a:pPr>
              <a:t>‹#›</a:t>
            </a:fld>
            <a:endParaRPr lang="en-US"/>
          </a:p>
        </p:txBody>
      </p:sp>
    </p:spTree>
    <p:extLst>
      <p:ext uri="{BB962C8B-B14F-4D97-AF65-F5344CB8AC3E}">
        <p14:creationId xmlns:p14="http://schemas.microsoft.com/office/powerpoint/2010/main" val="346285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E7B8F32A-70E4-5567-E213-44DC99A4BB3D}"/>
              </a:ext>
            </a:extLst>
          </p:cNvPr>
          <p:cNvSpPr>
            <a:spLocks noGrp="1"/>
          </p:cNvSpPr>
          <p:nvPr>
            <p:ph type="sldNum" sz="quarter" idx="15"/>
          </p:nvPr>
        </p:nvSpPr>
        <p:spPr/>
        <p:txBody>
          <a:bodyPr/>
          <a:lstStyle>
            <a:lvl1pPr>
              <a:defRPr/>
            </a:lvl1pPr>
          </a:lstStyle>
          <a:p>
            <a:pPr>
              <a:defRPr/>
            </a:pPr>
            <a:fld id="{6E7432BA-40B9-4156-B568-AEC15CDA4F89}" type="slidenum">
              <a:rPr lang="en-US"/>
              <a:pPr>
                <a:defRPr/>
              </a:pPr>
              <a:t>‹#›</a:t>
            </a:fld>
            <a:endParaRPr lang="en-US"/>
          </a:p>
        </p:txBody>
      </p:sp>
    </p:spTree>
    <p:extLst>
      <p:ext uri="{BB962C8B-B14F-4D97-AF65-F5344CB8AC3E}">
        <p14:creationId xmlns:p14="http://schemas.microsoft.com/office/powerpoint/2010/main" val="359642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5D9DB27A-0787-94E1-CFB7-5FCE1E0BC5F2}"/>
              </a:ext>
            </a:extLst>
          </p:cNvPr>
          <p:cNvSpPr>
            <a:spLocks noGrp="1"/>
          </p:cNvSpPr>
          <p:nvPr>
            <p:ph type="sldNum" sz="quarter" idx="15"/>
          </p:nvPr>
        </p:nvSpPr>
        <p:spPr/>
        <p:txBody>
          <a:bodyPr/>
          <a:lstStyle>
            <a:lvl1pPr>
              <a:defRPr/>
            </a:lvl1pPr>
          </a:lstStyle>
          <a:p>
            <a:pPr>
              <a:defRPr/>
            </a:pPr>
            <a:fld id="{71E57E5B-E263-40BE-BAE5-8EFBD1B545FA}" type="slidenum">
              <a:rPr lang="en-US"/>
              <a:pPr>
                <a:defRPr/>
              </a:pPr>
              <a:t>‹#›</a:t>
            </a:fld>
            <a:endParaRPr lang="en-US"/>
          </a:p>
        </p:txBody>
      </p:sp>
    </p:spTree>
    <p:extLst>
      <p:ext uri="{BB962C8B-B14F-4D97-AF65-F5344CB8AC3E}">
        <p14:creationId xmlns:p14="http://schemas.microsoft.com/office/powerpoint/2010/main" val="118847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087FC8A3-5AF8-665D-AE9B-443B3E0509F5}"/>
              </a:ext>
            </a:extLst>
          </p:cNvPr>
          <p:cNvSpPr>
            <a:spLocks noGrp="1"/>
          </p:cNvSpPr>
          <p:nvPr>
            <p:ph type="sldNum" sz="quarter" idx="15"/>
          </p:nvPr>
        </p:nvSpPr>
        <p:spPr/>
        <p:txBody>
          <a:bodyPr/>
          <a:lstStyle>
            <a:lvl1pPr>
              <a:defRPr/>
            </a:lvl1pPr>
          </a:lstStyle>
          <a:p>
            <a:pPr>
              <a:defRPr/>
            </a:pPr>
            <a:fld id="{2D418D38-39B8-47F0-B68E-A883FD4C9FD0}" type="slidenum">
              <a:rPr lang="en-US"/>
              <a:pPr>
                <a:defRPr/>
              </a:pPr>
              <a:t>‹#›</a:t>
            </a:fld>
            <a:endParaRPr lang="en-US"/>
          </a:p>
        </p:txBody>
      </p:sp>
    </p:spTree>
    <p:extLst>
      <p:ext uri="{BB962C8B-B14F-4D97-AF65-F5344CB8AC3E}">
        <p14:creationId xmlns:p14="http://schemas.microsoft.com/office/powerpoint/2010/main" val="247821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88AE1C-DC7E-0738-A295-4A905E89AF8B}"/>
              </a:ext>
            </a:extLst>
          </p:cNvPr>
          <p:cNvCxnSpPr>
            <a:cxnSpLocks/>
          </p:cNvCxnSpPr>
          <p:nvPr userDrawn="1"/>
        </p:nvCxnSpPr>
        <p:spPr>
          <a:xfrm>
            <a:off x="4456113" y="2955925"/>
            <a:ext cx="31432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3"/>
          </p:nvPr>
        </p:nvSpPr>
        <p:spPr>
          <a:xfrm>
            <a:off x="0" y="0"/>
            <a:ext cx="9144000" cy="2497015"/>
          </a:xfrm>
          <a:solidFill>
            <a:schemeClr val="bg2">
              <a:lumMod val="90000"/>
            </a:schemeClr>
          </a:solidFill>
        </p:spPr>
        <p:txBody>
          <a:bodyPr lIns="274320" tIns="182880" rtlCol="0">
            <a:noAutofit/>
          </a:bodyPr>
          <a:lstStyle>
            <a:lvl1pPr marL="0" indent="0">
              <a:buNone/>
              <a:defRPr/>
            </a:lvl1pPr>
          </a:lstStyle>
          <a:p>
            <a:pPr lvl="0"/>
            <a:r>
              <a:rPr lang="en-US" noProof="0"/>
              <a:t>Click icon to add picture</a:t>
            </a:r>
          </a:p>
        </p:txBody>
      </p:sp>
      <p:sp>
        <p:nvSpPr>
          <p:cNvPr id="21" name="Text Placeholder 20"/>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Click to edit Master text styles</a:t>
            </a:r>
          </a:p>
        </p:txBody>
      </p:sp>
      <p:sp>
        <p:nvSpPr>
          <p:cNvPr id="3" name="Content Placeholder 2"/>
          <p:cNvSpPr>
            <a:spLocks noGrp="1"/>
          </p:cNvSpPr>
          <p:nvPr>
            <p:ph idx="1"/>
          </p:nvPr>
        </p:nvSpPr>
        <p:spPr>
          <a:xfrm>
            <a:off x="731520" y="3305267"/>
            <a:ext cx="7918450" cy="633687"/>
          </a:xfrm>
        </p:spPr>
        <p:txBody>
          <a:bodyPr/>
          <a:lstStyle>
            <a:lvl1pPr marL="0" indent="0" algn="ctr">
              <a:buNone/>
              <a:defRPr sz="900" cap="all" baseline="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CD686AE3-A9F7-028A-DE89-22A2C1805707}"/>
              </a:ext>
            </a:extLst>
          </p:cNvPr>
          <p:cNvSpPr>
            <a:spLocks noGrp="1"/>
          </p:cNvSpPr>
          <p:nvPr>
            <p:ph type="sldNum" sz="quarter" idx="15"/>
          </p:nvPr>
        </p:nvSpPr>
        <p:spPr/>
        <p:txBody>
          <a:bodyPr/>
          <a:lstStyle>
            <a:lvl1pPr>
              <a:defRPr/>
            </a:lvl1pPr>
          </a:lstStyle>
          <a:p>
            <a:pPr>
              <a:defRPr/>
            </a:pPr>
            <a:fld id="{87189612-6E14-4D89-ADA5-A1AC5CF3E4C0}" type="slidenum">
              <a:rPr lang="en-US"/>
              <a:pPr>
                <a:defRPr/>
              </a:pPr>
              <a:t>‹#›</a:t>
            </a:fld>
            <a:endParaRPr lang="en-US"/>
          </a:p>
        </p:txBody>
      </p:sp>
    </p:spTree>
    <p:extLst>
      <p:ext uri="{BB962C8B-B14F-4D97-AF65-F5344CB8AC3E}">
        <p14:creationId xmlns:p14="http://schemas.microsoft.com/office/powerpoint/2010/main" val="156462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D94CC61-1300-F615-D3C6-8C905AC4D65D}"/>
              </a:ext>
            </a:extLst>
          </p:cNvPr>
          <p:cNvSpPr>
            <a:spLocks noGrp="1"/>
          </p:cNvSpPr>
          <p:nvPr>
            <p:ph type="sldNum" sz="quarter" idx="10"/>
          </p:nvPr>
        </p:nvSpPr>
        <p:spPr/>
        <p:txBody>
          <a:bodyPr/>
          <a:lstStyle>
            <a:lvl1pPr>
              <a:defRPr/>
            </a:lvl1pPr>
          </a:lstStyle>
          <a:p>
            <a:pPr>
              <a:defRPr/>
            </a:pPr>
            <a:fld id="{FEFEDC42-1C17-4B69-B0C6-6FCAE0F1D5B5}" type="slidenum">
              <a:rPr lang="en-US"/>
              <a:pPr>
                <a:defRPr/>
              </a:pPr>
              <a:t>‹#›</a:t>
            </a:fld>
            <a:endParaRPr lang="en-US"/>
          </a:p>
        </p:txBody>
      </p:sp>
    </p:spTree>
    <p:extLst>
      <p:ext uri="{BB962C8B-B14F-4D97-AF65-F5344CB8AC3E}">
        <p14:creationId xmlns:p14="http://schemas.microsoft.com/office/powerpoint/2010/main" val="318084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89"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39255"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C4FE074-91AE-8AEC-36B0-E0643EED26F1}"/>
              </a:ext>
            </a:extLst>
          </p:cNvPr>
          <p:cNvSpPr>
            <a:spLocks noGrp="1"/>
          </p:cNvSpPr>
          <p:nvPr>
            <p:ph type="sldNum" sz="quarter" idx="14"/>
          </p:nvPr>
        </p:nvSpPr>
        <p:spPr/>
        <p:txBody>
          <a:bodyPr/>
          <a:lstStyle>
            <a:lvl1pPr>
              <a:defRPr/>
            </a:lvl1pPr>
          </a:lstStyle>
          <a:p>
            <a:pPr>
              <a:defRPr/>
            </a:pPr>
            <a:fld id="{270C26E9-B115-41C5-B7B9-33F34F06A452}" type="slidenum">
              <a:rPr lang="en-US"/>
              <a:pPr>
                <a:defRPr/>
              </a:pPr>
              <a:t>‹#›</a:t>
            </a:fld>
            <a:endParaRPr lang="en-US"/>
          </a:p>
        </p:txBody>
      </p:sp>
    </p:spTree>
    <p:extLst>
      <p:ext uri="{BB962C8B-B14F-4D97-AF65-F5344CB8AC3E}">
        <p14:creationId xmlns:p14="http://schemas.microsoft.com/office/powerpoint/2010/main" val="404795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89"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3274357"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052925"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F37A72D-94D1-08B3-759D-3A2976B86042}"/>
              </a:ext>
            </a:extLst>
          </p:cNvPr>
          <p:cNvSpPr>
            <a:spLocks noGrp="1"/>
          </p:cNvSpPr>
          <p:nvPr>
            <p:ph type="sldNum" sz="quarter" idx="15"/>
          </p:nvPr>
        </p:nvSpPr>
        <p:spPr/>
        <p:txBody>
          <a:bodyPr/>
          <a:lstStyle>
            <a:lvl1pPr>
              <a:defRPr/>
            </a:lvl1pPr>
          </a:lstStyle>
          <a:p>
            <a:pPr>
              <a:defRPr/>
            </a:pPr>
            <a:fld id="{E5572F6F-3ADC-41DA-B8B8-AC1C26617A0F}" type="slidenum">
              <a:rPr lang="en-US"/>
              <a:pPr>
                <a:defRPr/>
              </a:pPr>
              <a:t>‹#›</a:t>
            </a:fld>
            <a:endParaRPr lang="en-US"/>
          </a:p>
        </p:txBody>
      </p:sp>
    </p:spTree>
    <p:extLst>
      <p:ext uri="{BB962C8B-B14F-4D97-AF65-F5344CB8AC3E}">
        <p14:creationId xmlns:p14="http://schemas.microsoft.com/office/powerpoint/2010/main" val="1074926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6CDF8BE9-A7BC-54E2-D7B2-0CB5FD782DE3}"/>
              </a:ext>
            </a:extLst>
          </p:cNvPr>
          <p:cNvSpPr>
            <a:spLocks noGrp="1"/>
          </p:cNvSpPr>
          <p:nvPr>
            <p:ph type="sldNum" sz="quarter" idx="16"/>
          </p:nvPr>
        </p:nvSpPr>
        <p:spPr/>
        <p:txBody>
          <a:bodyPr/>
          <a:lstStyle>
            <a:lvl1pPr>
              <a:defRPr/>
            </a:lvl1pPr>
          </a:lstStyle>
          <a:p>
            <a:pPr>
              <a:defRPr/>
            </a:pPr>
            <a:fld id="{8BBCAD98-1012-4637-8F4A-653FD5E7D081}" type="slidenum">
              <a:rPr lang="en-US"/>
              <a:pPr>
                <a:defRPr/>
              </a:pPr>
              <a:t>‹#›</a:t>
            </a:fld>
            <a:endParaRPr lang="en-US"/>
          </a:p>
        </p:txBody>
      </p:sp>
    </p:spTree>
    <p:extLst>
      <p:ext uri="{BB962C8B-B14F-4D97-AF65-F5344CB8AC3E}">
        <p14:creationId xmlns:p14="http://schemas.microsoft.com/office/powerpoint/2010/main" val="215229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2E04F6C0-C58B-A20F-62AF-AB7DEF23EF15}"/>
              </a:ext>
            </a:extLst>
          </p:cNvPr>
          <p:cNvSpPr>
            <a:spLocks noGrp="1"/>
          </p:cNvSpPr>
          <p:nvPr>
            <p:ph type="sldNum" sz="quarter" idx="17"/>
          </p:nvPr>
        </p:nvSpPr>
        <p:spPr/>
        <p:txBody>
          <a:bodyPr/>
          <a:lstStyle>
            <a:lvl1pPr>
              <a:defRPr/>
            </a:lvl1pPr>
          </a:lstStyle>
          <a:p>
            <a:pPr>
              <a:defRPr/>
            </a:pPr>
            <a:fld id="{6C0CADF1-428E-4E65-AB2A-2B62A752D6FC}" type="slidenum">
              <a:rPr lang="en-US"/>
              <a:pPr>
                <a:defRPr/>
              </a:pPr>
              <a:t>‹#›</a:t>
            </a:fld>
            <a:endParaRPr lang="en-US"/>
          </a:p>
        </p:txBody>
      </p:sp>
    </p:spTree>
    <p:extLst>
      <p:ext uri="{BB962C8B-B14F-4D97-AF65-F5344CB8AC3E}">
        <p14:creationId xmlns:p14="http://schemas.microsoft.com/office/powerpoint/2010/main" val="9672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C6D37A3-72D6-0282-A1FB-A258159AA114}"/>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6883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C101560-79BE-2E50-457C-0B5143703AAB}"/>
              </a:ext>
            </a:extLst>
          </p:cNvPr>
          <p:cNvSpPr>
            <a:spLocks noGrp="1"/>
          </p:cNvSpPr>
          <p:nvPr>
            <p:ph type="sldNum" sz="quarter" idx="10"/>
          </p:nvPr>
        </p:nvSpPr>
        <p:spPr/>
        <p:txBody>
          <a:bodyPr/>
          <a:lstStyle>
            <a:lvl1pPr>
              <a:defRPr/>
            </a:lvl1pPr>
          </a:lstStyle>
          <a:p>
            <a:pPr>
              <a:defRPr/>
            </a:pPr>
            <a:fld id="{1435699F-73BA-4288-90F0-625664EBA72F}" type="slidenum">
              <a:rPr lang="en-US"/>
              <a:pPr>
                <a:defRPr/>
              </a:pPr>
              <a:t>‹#›</a:t>
            </a:fld>
            <a:endParaRPr lang="en-US"/>
          </a:p>
        </p:txBody>
      </p:sp>
    </p:spTree>
    <p:extLst>
      <p:ext uri="{BB962C8B-B14F-4D97-AF65-F5344CB8AC3E}">
        <p14:creationId xmlns:p14="http://schemas.microsoft.com/office/powerpoint/2010/main" val="344748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EBB7765-66A3-96B9-9CCC-513B300E50A8}"/>
              </a:ext>
            </a:extLst>
          </p:cNvPr>
          <p:cNvSpPr>
            <a:spLocks noGrp="1"/>
          </p:cNvSpPr>
          <p:nvPr>
            <p:ph type="sldNum" sz="quarter" idx="14"/>
          </p:nvPr>
        </p:nvSpPr>
        <p:spPr/>
        <p:txBody>
          <a:bodyPr/>
          <a:lstStyle>
            <a:lvl1pPr>
              <a:defRPr/>
            </a:lvl1pPr>
          </a:lstStyle>
          <a:p>
            <a:pPr>
              <a:defRPr/>
            </a:pPr>
            <a:fld id="{5119700B-EA5A-430C-BDBA-0A1D23958D68}" type="slidenum">
              <a:rPr lang="en-US"/>
              <a:pPr>
                <a:defRPr/>
              </a:pPr>
              <a:t>‹#›</a:t>
            </a:fld>
            <a:endParaRPr lang="en-US"/>
          </a:p>
        </p:txBody>
      </p:sp>
    </p:spTree>
    <p:extLst>
      <p:ext uri="{BB962C8B-B14F-4D97-AF65-F5344CB8AC3E}">
        <p14:creationId xmlns:p14="http://schemas.microsoft.com/office/powerpoint/2010/main" val="3196737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E813001-DA4D-2C07-F12C-88E56DED1BC1}"/>
              </a:ext>
            </a:extLst>
          </p:cNvPr>
          <p:cNvSpPr>
            <a:spLocks noGrp="1"/>
          </p:cNvSpPr>
          <p:nvPr>
            <p:ph type="sldNum" sz="quarter" idx="15"/>
          </p:nvPr>
        </p:nvSpPr>
        <p:spPr/>
        <p:txBody>
          <a:bodyPr/>
          <a:lstStyle>
            <a:lvl1pPr>
              <a:defRPr/>
            </a:lvl1pPr>
          </a:lstStyle>
          <a:p>
            <a:pPr>
              <a:defRPr/>
            </a:pPr>
            <a:fld id="{C8D0D0A5-1D84-4E13-AF5C-44F2F5474E31}" type="slidenum">
              <a:rPr lang="en-US"/>
              <a:pPr>
                <a:defRPr/>
              </a:pPr>
              <a:t>‹#›</a:t>
            </a:fld>
            <a:endParaRPr lang="en-US"/>
          </a:p>
        </p:txBody>
      </p:sp>
    </p:spTree>
    <p:extLst>
      <p:ext uri="{BB962C8B-B14F-4D97-AF65-F5344CB8AC3E}">
        <p14:creationId xmlns:p14="http://schemas.microsoft.com/office/powerpoint/2010/main" val="2595256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6FA960-E143-FC5D-033E-9D9A2C4AEBFF}"/>
              </a:ext>
            </a:extLst>
          </p:cNvPr>
          <p:cNvSpPr>
            <a:spLocks noGrp="1"/>
          </p:cNvSpPr>
          <p:nvPr>
            <p:ph type="sldNum" sz="quarter" idx="16"/>
          </p:nvPr>
        </p:nvSpPr>
        <p:spPr/>
        <p:txBody>
          <a:bodyPr/>
          <a:lstStyle>
            <a:lvl1pPr>
              <a:defRPr/>
            </a:lvl1pPr>
          </a:lstStyle>
          <a:p>
            <a:pPr>
              <a:defRPr/>
            </a:pPr>
            <a:fld id="{7BC7B633-9F73-4CA6-83C6-DE1806379F82}" type="slidenum">
              <a:rPr lang="en-US"/>
              <a:pPr>
                <a:defRPr/>
              </a:pPr>
              <a:t>‹#›</a:t>
            </a:fld>
            <a:endParaRPr lang="en-US"/>
          </a:p>
        </p:txBody>
      </p:sp>
    </p:spTree>
    <p:extLst>
      <p:ext uri="{BB962C8B-B14F-4D97-AF65-F5344CB8AC3E}">
        <p14:creationId xmlns:p14="http://schemas.microsoft.com/office/powerpoint/2010/main" val="400038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FBC14-1913-65E9-A191-9575C6A69545}"/>
              </a:ext>
            </a:extLst>
          </p:cNvPr>
          <p:cNvSpPr/>
          <p:nvPr userDrawn="1"/>
        </p:nvSpPr>
        <p:spPr>
          <a:xfrm>
            <a:off x="0" y="0"/>
            <a:ext cx="4325938" cy="4684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7205" y="328422"/>
            <a:ext cx="3607288" cy="913396"/>
          </a:xfrm>
        </p:spPr>
        <p:txBody>
          <a:bodyPr/>
          <a:lstStyle/>
          <a:p>
            <a:r>
              <a:rPr lang="en-US"/>
              <a:t>Click to edit Master title style</a:t>
            </a:r>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B9145DBB-72AD-1620-1BCD-2F42DF55E9B0}"/>
              </a:ext>
            </a:extLst>
          </p:cNvPr>
          <p:cNvSpPr>
            <a:spLocks noGrp="1"/>
          </p:cNvSpPr>
          <p:nvPr>
            <p:ph type="sldNum" sz="quarter" idx="14"/>
          </p:nvPr>
        </p:nvSpPr>
        <p:spPr/>
        <p:txBody>
          <a:bodyPr/>
          <a:lstStyle>
            <a:lvl1pPr>
              <a:defRPr/>
            </a:lvl1pPr>
          </a:lstStyle>
          <a:p>
            <a:pPr>
              <a:defRPr/>
            </a:pPr>
            <a:fld id="{F6868514-CA5A-439F-85F0-6527A2D0C751}" type="slidenum">
              <a:rPr lang="en-US"/>
              <a:pPr>
                <a:defRPr/>
              </a:pPr>
              <a:t>‹#›</a:t>
            </a:fld>
            <a:endParaRPr lang="en-US"/>
          </a:p>
        </p:txBody>
      </p:sp>
    </p:spTree>
    <p:extLst>
      <p:ext uri="{BB962C8B-B14F-4D97-AF65-F5344CB8AC3E}">
        <p14:creationId xmlns:p14="http://schemas.microsoft.com/office/powerpoint/2010/main" val="311459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1D66A6-E9F1-277E-796F-B4F20D928AEE}"/>
              </a:ext>
            </a:extLst>
          </p:cNvPr>
          <p:cNvSpPr/>
          <p:nvPr userDrawn="1"/>
        </p:nvSpPr>
        <p:spPr>
          <a:xfrm>
            <a:off x="0" y="0"/>
            <a:ext cx="4325938" cy="46847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7205" y="328422"/>
            <a:ext cx="3607288" cy="913396"/>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7E94793-21C8-E454-8158-AE545020A4FF}"/>
              </a:ext>
            </a:extLst>
          </p:cNvPr>
          <p:cNvSpPr>
            <a:spLocks noGrp="1"/>
          </p:cNvSpPr>
          <p:nvPr>
            <p:ph type="sldNum" sz="quarter" idx="14"/>
          </p:nvPr>
        </p:nvSpPr>
        <p:spPr/>
        <p:txBody>
          <a:bodyPr/>
          <a:lstStyle>
            <a:lvl1pPr>
              <a:defRPr/>
            </a:lvl1pPr>
          </a:lstStyle>
          <a:p>
            <a:pPr>
              <a:defRPr/>
            </a:pPr>
            <a:fld id="{F6D317A7-2A9D-475E-A714-39554053AE89}" type="slidenum">
              <a:rPr lang="en-US"/>
              <a:pPr>
                <a:defRPr/>
              </a:pPr>
              <a:t>‹#›</a:t>
            </a:fld>
            <a:endParaRPr lang="en-US"/>
          </a:p>
        </p:txBody>
      </p:sp>
    </p:spTree>
    <p:extLst>
      <p:ext uri="{BB962C8B-B14F-4D97-AF65-F5344CB8AC3E}">
        <p14:creationId xmlns:p14="http://schemas.microsoft.com/office/powerpoint/2010/main" val="371507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D3BA14B9-B6C4-9017-694F-23BE8BDFE9AB}"/>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Picture Placeholder 3"/>
          <p:cNvSpPr>
            <a:spLocks noGrp="1"/>
          </p:cNvSpPr>
          <p:nvPr>
            <p:ph type="pic" sz="quarter" idx="13"/>
          </p:nvPr>
        </p:nvSpPr>
        <p:spPr>
          <a:xfrm>
            <a:off x="0" y="0"/>
            <a:ext cx="9144000" cy="5143500"/>
          </a:xfrm>
          <a:solidFill>
            <a:schemeClr val="bg2">
              <a:lumMod val="90000"/>
            </a:schemeClr>
          </a:solidFill>
        </p:spPr>
        <p:txBody>
          <a:bodyPr tIns="1554480" rtlCol="0">
            <a:noAutofit/>
          </a:bodyPr>
          <a:lstStyle>
            <a:lvl1pPr marL="0" indent="0" algn="ctr">
              <a:buNone/>
              <a:defRPr/>
            </a:lvl1pPr>
          </a:lstStyle>
          <a:p>
            <a:pPr lvl="0"/>
            <a:r>
              <a:rPr lang="en-US" noProof="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2E92A8B7-F6C2-A372-557C-FB66F94B1AA9}"/>
              </a:ext>
            </a:extLst>
          </p:cNvPr>
          <p:cNvSpPr>
            <a:spLocks noGrp="1"/>
          </p:cNvSpPr>
          <p:nvPr>
            <p:ph type="sldNum" sz="quarter" idx="14"/>
          </p:nvPr>
        </p:nvSpPr>
        <p:spPr/>
        <p:txBody>
          <a:bodyPr/>
          <a:lstStyle>
            <a:lvl1pPr>
              <a:defRPr smtClean="0">
                <a:solidFill>
                  <a:schemeClr val="bg1"/>
                </a:solidFill>
              </a:defRPr>
            </a:lvl1pPr>
          </a:lstStyle>
          <a:p>
            <a:pPr>
              <a:defRPr/>
            </a:pPr>
            <a:fld id="{80423752-83C1-46F2-A8B6-CCB0D1E32C2D}" type="slidenum">
              <a:rPr lang="en-US"/>
              <a:pPr>
                <a:defRPr/>
              </a:pPr>
              <a:t>‹#›</a:t>
            </a:fld>
            <a:endParaRPr lang="en-US"/>
          </a:p>
        </p:txBody>
      </p:sp>
    </p:spTree>
    <p:extLst>
      <p:ext uri="{BB962C8B-B14F-4D97-AF65-F5344CB8AC3E}">
        <p14:creationId xmlns:p14="http://schemas.microsoft.com/office/powerpoint/2010/main" val="62702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1C0CEEC8-E8FF-8C01-C537-635BD6571F3E}"/>
              </a:ext>
            </a:extLst>
          </p:cNvPr>
          <p:cNvSpPr>
            <a:spLocks noGrp="1"/>
          </p:cNvSpPr>
          <p:nvPr>
            <p:ph type="sldNum" sz="quarter" idx="10"/>
          </p:nvPr>
        </p:nvSpPr>
        <p:spPr/>
        <p:txBody>
          <a:bodyPr/>
          <a:lstStyle>
            <a:lvl1pPr>
              <a:defRPr/>
            </a:lvl1pPr>
          </a:lstStyle>
          <a:p>
            <a:pPr>
              <a:defRPr/>
            </a:pPr>
            <a:fld id="{59C93FF8-62C0-49F1-A653-4D1074D9B901}" type="slidenum">
              <a:rPr lang="en-US"/>
              <a:pPr>
                <a:defRPr/>
              </a:pPr>
              <a:t>‹#›</a:t>
            </a:fld>
            <a:endParaRPr lang="en-US"/>
          </a:p>
        </p:txBody>
      </p:sp>
    </p:spTree>
    <p:extLst>
      <p:ext uri="{BB962C8B-B14F-4D97-AF65-F5344CB8AC3E}">
        <p14:creationId xmlns:p14="http://schemas.microsoft.com/office/powerpoint/2010/main" val="840424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D305A-7673-FB1F-CD3F-0D89CE88220C}"/>
              </a:ext>
            </a:extLst>
          </p:cNvPr>
          <p:cNvSpPr/>
          <p:nvPr userDrawn="1"/>
        </p:nvSpPr>
        <p:spPr>
          <a:xfrm>
            <a:off x="0" y="0"/>
            <a:ext cx="9144000" cy="4684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5">
            <a:extLst>
              <a:ext uri="{FF2B5EF4-FFF2-40B4-BE49-F238E27FC236}">
                <a16:creationId xmlns:a16="http://schemas.microsoft.com/office/drawing/2014/main" id="{5938EEF8-4FE4-E6CB-0214-0BE623006ABD}"/>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F56EC5F-6ABE-F54C-70A3-7BC97E27AC66}"/>
              </a:ext>
            </a:extLst>
          </p:cNvPr>
          <p:cNvSpPr>
            <a:spLocks noGrp="1"/>
          </p:cNvSpPr>
          <p:nvPr>
            <p:ph type="sldNum" sz="quarter" idx="10"/>
          </p:nvPr>
        </p:nvSpPr>
        <p:spPr/>
        <p:txBody>
          <a:bodyPr/>
          <a:lstStyle>
            <a:lvl1pPr>
              <a:defRPr/>
            </a:lvl1pPr>
          </a:lstStyle>
          <a:p>
            <a:pPr>
              <a:defRPr/>
            </a:pPr>
            <a:fld id="{B1E8F83F-3E4B-4769-8885-9BB32AC53EBF}" type="slidenum">
              <a:rPr lang="en-US"/>
              <a:pPr>
                <a:defRPr/>
              </a:pPr>
              <a:t>‹#›</a:t>
            </a:fld>
            <a:endParaRPr lang="en-US"/>
          </a:p>
        </p:txBody>
      </p:sp>
    </p:spTree>
    <p:extLst>
      <p:ext uri="{BB962C8B-B14F-4D97-AF65-F5344CB8AC3E}">
        <p14:creationId xmlns:p14="http://schemas.microsoft.com/office/powerpoint/2010/main" val="2385150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FB9FEFC-E108-4788-DD55-BE9A57865CD0}"/>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Picture Placeholder 3"/>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rtlCol="0">
            <a:noAutofit/>
          </a:bodyPr>
          <a:lstStyle>
            <a:lvl1pPr marL="0" indent="0" algn="ctr">
              <a:buNone/>
              <a:defRPr/>
            </a:lvl1pPr>
          </a:lstStyle>
          <a:p>
            <a:pPr lvl="0"/>
            <a:r>
              <a:rPr lang="en-US" noProof="0"/>
              <a:t>Click icon to add picture</a:t>
            </a:r>
          </a:p>
        </p:txBody>
      </p:sp>
      <p:sp>
        <p:nvSpPr>
          <p:cNvPr id="2" name="Title 1"/>
          <p:cNvSpPr>
            <a:spLocks noGrp="1"/>
          </p:cNvSpPr>
          <p:nvPr>
            <p:ph type="title"/>
          </p:nvPr>
        </p:nvSpPr>
        <p:spPr>
          <a:xfrm>
            <a:off x="495300" y="1097724"/>
            <a:ext cx="7200900" cy="697312"/>
          </a:xfrm>
        </p:spPr>
        <p:txBody>
          <a:bodyPr/>
          <a:lstStyle/>
          <a:p>
            <a:r>
              <a:rPr lang="en-US"/>
              <a:t>Click to edit Master title style</a:t>
            </a:r>
          </a:p>
        </p:txBody>
      </p:sp>
      <p:sp>
        <p:nvSpPr>
          <p:cNvPr id="12" name="Text Placeholder 11"/>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B376137-16C8-2413-ED8E-C98E03E24E0A}"/>
              </a:ext>
            </a:extLst>
          </p:cNvPr>
          <p:cNvSpPr>
            <a:spLocks noGrp="1"/>
          </p:cNvSpPr>
          <p:nvPr>
            <p:ph type="sldNum" sz="quarter" idx="15"/>
          </p:nvPr>
        </p:nvSpPr>
        <p:spPr/>
        <p:txBody>
          <a:bodyPr/>
          <a:lstStyle>
            <a:lvl1pPr>
              <a:defRPr/>
            </a:lvl1pPr>
          </a:lstStyle>
          <a:p>
            <a:pPr>
              <a:defRPr/>
            </a:pPr>
            <a:fld id="{CA78C626-439C-4EEA-8C49-51F582678925}" type="slidenum">
              <a:rPr lang="en-US"/>
              <a:pPr>
                <a:defRPr/>
              </a:pPr>
              <a:t>‹#›</a:t>
            </a:fld>
            <a:endParaRPr lang="en-US"/>
          </a:p>
        </p:txBody>
      </p:sp>
    </p:spTree>
    <p:extLst>
      <p:ext uri="{BB962C8B-B14F-4D97-AF65-F5344CB8AC3E}">
        <p14:creationId xmlns:p14="http://schemas.microsoft.com/office/powerpoint/2010/main" val="1996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378DCF51-4786-1863-64AF-DE2210638C2F}"/>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57034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E29EC80-C70A-E761-F94B-2B4EEEF717FC}"/>
              </a:ext>
            </a:extLst>
          </p:cNvPr>
          <p:cNvSpPr>
            <a:spLocks noGrp="1"/>
          </p:cNvSpPr>
          <p:nvPr>
            <p:ph type="sldNum" sz="quarter" idx="14"/>
          </p:nvPr>
        </p:nvSpPr>
        <p:spPr/>
        <p:txBody>
          <a:bodyPr/>
          <a:lstStyle>
            <a:lvl1pPr>
              <a:defRPr/>
            </a:lvl1pPr>
          </a:lstStyle>
          <a:p>
            <a:pPr>
              <a:defRPr/>
            </a:pPr>
            <a:fld id="{EA57ABD9-CF19-491B-9ACA-DC872A90934D}" type="slidenum">
              <a:rPr lang="en-US"/>
              <a:pPr>
                <a:defRPr/>
              </a:pPr>
              <a:t>‹#›</a:t>
            </a:fld>
            <a:endParaRPr lang="en-US"/>
          </a:p>
        </p:txBody>
      </p:sp>
    </p:spTree>
    <p:extLst>
      <p:ext uri="{BB962C8B-B14F-4D97-AF65-F5344CB8AC3E}">
        <p14:creationId xmlns:p14="http://schemas.microsoft.com/office/powerpoint/2010/main" val="1601735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F61327B-6D49-A89B-D884-C0FC7C684741}"/>
              </a:ext>
            </a:extLst>
          </p:cNvPr>
          <p:cNvSpPr>
            <a:spLocks noGrp="1"/>
          </p:cNvSpPr>
          <p:nvPr>
            <p:ph type="sldNum" sz="quarter" idx="16"/>
          </p:nvPr>
        </p:nvSpPr>
        <p:spPr/>
        <p:txBody>
          <a:bodyPr/>
          <a:lstStyle>
            <a:lvl1pPr>
              <a:defRPr/>
            </a:lvl1pPr>
          </a:lstStyle>
          <a:p>
            <a:pPr>
              <a:defRPr/>
            </a:pPr>
            <a:fld id="{D1B25D2F-1CEA-4744-ABB5-9C74FE8B0141}" type="slidenum">
              <a:rPr lang="en-US"/>
              <a:pPr>
                <a:defRPr/>
              </a:pPr>
              <a:t>‹#›</a:t>
            </a:fld>
            <a:endParaRPr lang="en-US"/>
          </a:p>
        </p:txBody>
      </p:sp>
    </p:spTree>
    <p:extLst>
      <p:ext uri="{BB962C8B-B14F-4D97-AF65-F5344CB8AC3E}">
        <p14:creationId xmlns:p14="http://schemas.microsoft.com/office/powerpoint/2010/main" val="1611083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695944" y="0"/>
            <a:ext cx="448056" cy="5143500"/>
          </a:xfrm>
          <a:solidFill>
            <a:schemeClr val="bg2"/>
          </a:solidFill>
        </p:spPr>
        <p:txBody>
          <a:bodyPr tIns="1005840" rtlCol="0">
            <a:noAutofit/>
          </a:bodyPr>
          <a:lstStyle>
            <a:lvl1pPr marL="0" indent="0" algn="ctr">
              <a:buNone/>
              <a:defRPr sz="1050"/>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B6702FB-E603-8904-162F-C283E1601880}"/>
              </a:ext>
            </a:extLst>
          </p:cNvPr>
          <p:cNvSpPr>
            <a:spLocks noGrp="1"/>
          </p:cNvSpPr>
          <p:nvPr>
            <p:ph type="sldNum" sz="quarter" idx="14"/>
          </p:nvPr>
        </p:nvSpPr>
        <p:spPr/>
        <p:txBody>
          <a:bodyPr/>
          <a:lstStyle>
            <a:lvl1pPr>
              <a:defRPr/>
            </a:lvl1pPr>
          </a:lstStyle>
          <a:p>
            <a:pPr>
              <a:defRPr/>
            </a:pPr>
            <a:fld id="{5A45EB1D-6F7A-4E02-AA15-9A5ECCEFF410}" type="slidenum">
              <a:rPr lang="en-US"/>
              <a:pPr>
                <a:defRPr/>
              </a:pPr>
              <a:t>‹#›</a:t>
            </a:fld>
            <a:endParaRPr lang="en-US"/>
          </a:p>
        </p:txBody>
      </p:sp>
    </p:spTree>
    <p:extLst>
      <p:ext uri="{BB962C8B-B14F-4D97-AF65-F5344CB8AC3E}">
        <p14:creationId xmlns:p14="http://schemas.microsoft.com/office/powerpoint/2010/main" val="21138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928F8A-E023-E180-FA2E-FECC9CD0493B}"/>
              </a:ext>
            </a:extLst>
          </p:cNvPr>
          <p:cNvSpPr>
            <a:spLocks noGrp="1"/>
          </p:cNvSpPr>
          <p:nvPr>
            <p:ph type="sldNum" sz="quarter" idx="10"/>
          </p:nvPr>
        </p:nvSpPr>
        <p:spPr/>
        <p:txBody>
          <a:bodyPr/>
          <a:lstStyle>
            <a:lvl1pPr>
              <a:defRPr/>
            </a:lvl1pPr>
          </a:lstStyle>
          <a:p>
            <a:pPr>
              <a:defRPr/>
            </a:pPr>
            <a:fld id="{9016E240-8560-4735-89B5-7E554794B987}" type="slidenum">
              <a:rPr lang="en-US"/>
              <a:pPr>
                <a:defRPr/>
              </a:pPr>
              <a:t>‹#›</a:t>
            </a:fld>
            <a:endParaRPr lang="en-US"/>
          </a:p>
        </p:txBody>
      </p:sp>
    </p:spTree>
    <p:extLst>
      <p:ext uri="{BB962C8B-B14F-4D97-AF65-F5344CB8AC3E}">
        <p14:creationId xmlns:p14="http://schemas.microsoft.com/office/powerpoint/2010/main" val="33226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5"/>
          <p:cNvSpPr>
            <a:spLocks noGrp="1"/>
          </p:cNvSpPr>
          <p:nvPr>
            <p:ph sz="quarter" idx="10"/>
          </p:nvPr>
        </p:nvSpPr>
        <p:spPr>
          <a:xfrm>
            <a:off x="345860" y="1128453"/>
            <a:ext cx="8459369" cy="317376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1DFDA4D-28E7-D955-DE0B-865CE1F5ADD9}"/>
              </a:ext>
            </a:extLst>
          </p:cNvPr>
          <p:cNvSpPr>
            <a:spLocks noGrp="1"/>
          </p:cNvSpPr>
          <p:nvPr>
            <p:ph type="sldNum" sz="quarter" idx="11"/>
          </p:nvPr>
        </p:nvSpPr>
        <p:spPr/>
        <p:txBody>
          <a:bodyPr/>
          <a:lstStyle/>
          <a:p>
            <a:pPr>
              <a:defRPr/>
            </a:pPr>
            <a:fld id="{C6869673-B302-45F2-BCF4-024AD7AAEACE}" type="slidenum">
              <a:rPr lang="en-US" smtClean="0"/>
              <a:pPr>
                <a:defRPr/>
              </a:pPr>
              <a:t>‹#›</a:t>
            </a:fld>
            <a:endParaRPr lang="en-US"/>
          </a:p>
        </p:txBody>
      </p:sp>
      <p:sp>
        <p:nvSpPr>
          <p:cNvPr id="5" name="Title 4">
            <a:extLst>
              <a:ext uri="{FF2B5EF4-FFF2-40B4-BE49-F238E27FC236}">
                <a16:creationId xmlns:a16="http://schemas.microsoft.com/office/drawing/2014/main" id="{E16F776E-9C62-6CB0-7B3B-239B8BA6DC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72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5"/>
            <a:ext cx="8347074" cy="711809"/>
          </a:xfrm>
          <a:prstGeom prst="rect">
            <a:avLst/>
          </a:prstGeom>
        </p:spPr>
        <p:txBody>
          <a:bodyPr anchor="ctr"/>
          <a:lstStyle>
            <a:lvl1pPr>
              <a:lnSpc>
                <a:spcPts val="2300"/>
              </a:lnSpc>
              <a:defRPr sz="2300"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365126" y="2626208"/>
            <a:ext cx="8347075" cy="440164"/>
          </a:xfrm>
        </p:spPr>
        <p:txBody>
          <a:bodyPr anchor="ctr"/>
          <a:lstStyle>
            <a:lvl1pPr marL="0" indent="0" algn="l">
              <a:spcBef>
                <a:spcPts val="0"/>
              </a:spcBef>
              <a:buNone/>
              <a:defRPr sz="1400" b="0">
                <a:solidFill>
                  <a:schemeClr val="accent4"/>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365126" y="4059937"/>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365126" y="3493009"/>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p>
        </p:txBody>
      </p:sp>
      <p:cxnSp>
        <p:nvCxnSpPr>
          <p:cNvPr id="11" name="Straight Connector 10"/>
          <p:cNvCxnSpPr/>
          <p:nvPr/>
        </p:nvCxnSpPr>
        <p:spPr>
          <a:xfrm>
            <a:off x="365126"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lumMod val="75000"/>
            </a:schemeClr>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5031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es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6"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8334" cy="148070"/>
          </a:xfrm>
        </p:spPr>
        <p:txBody>
          <a:bodyPr/>
          <a:lstStyle>
            <a:lvl1pPr>
              <a:defRPr sz="525" i="1">
                <a:solidFill>
                  <a:schemeClr val="accent5">
                    <a:lumMod val="50000"/>
                  </a:schemeClr>
                </a:solidFill>
              </a:defRPr>
            </a:lvl1pPr>
          </a:lstStyle>
          <a:p>
            <a:pPr lvl="0"/>
            <a:r>
              <a:rPr lang="en-US"/>
              <a:t>Click to edit Source</a:t>
            </a:r>
          </a:p>
        </p:txBody>
      </p:sp>
      <p:sp>
        <p:nvSpPr>
          <p:cNvPr id="16" name="Rectangle 15">
            <a:extLst>
              <a:ext uri="{FF2B5EF4-FFF2-40B4-BE49-F238E27FC236}">
                <a16:creationId xmlns:a16="http://schemas.microsoft.com/office/drawing/2014/main" id="{1CA2521E-50BF-AD4F-BE68-5804882FEE1A}"/>
              </a:ext>
            </a:extLst>
          </p:cNvPr>
          <p:cNvSpPr/>
          <p:nvPr userDrawn="1"/>
        </p:nvSpPr>
        <p:spPr>
          <a:xfrm>
            <a:off x="1819276" y="1174531"/>
            <a:ext cx="6890534" cy="34526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t"/>
          <a:lstStyle/>
          <a:p>
            <a:endParaRPr lang="en-US" sz="750" b="1">
              <a:solidFill>
                <a:schemeClr val="accent6"/>
              </a:solidFill>
            </a:endParaRP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371475" y="1174531"/>
            <a:ext cx="1394263" cy="3452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tlCol="0" anchor="t"/>
          <a:lstStyle/>
          <a:p>
            <a:pPr>
              <a:spcAft>
                <a:spcPts val="450"/>
              </a:spcAft>
            </a:pPr>
            <a:endParaRPr lang="en-US" sz="675">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BAAB0B58-34FE-3C44-BCD0-62A8E308A62A}"/>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B52761BB-0AAA-9344-BB9B-4636968E098F}"/>
              </a:ext>
            </a:extLst>
          </p:cNvPr>
          <p:cNvSpPr>
            <a:spLocks noGrp="1"/>
          </p:cNvSpPr>
          <p:nvPr>
            <p:ph type="ftr" sz="quarter" idx="22"/>
          </p:nvPr>
        </p:nvSpPr>
        <p:spPr/>
        <p:txBody>
          <a:bodyPr/>
          <a:lstStyle/>
          <a:p>
            <a:pPr algn="r"/>
            <a:endParaRPr lang="en-US"/>
          </a:p>
        </p:txBody>
      </p:sp>
      <p:sp>
        <p:nvSpPr>
          <p:cNvPr id="4" name="Date Placeholder 3">
            <a:extLst>
              <a:ext uri="{FF2B5EF4-FFF2-40B4-BE49-F238E27FC236}">
                <a16:creationId xmlns:a16="http://schemas.microsoft.com/office/drawing/2014/main" id="{8895E4C0-1300-BE4C-BD7B-928440C627D5}"/>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32327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es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6" y="789516"/>
            <a:ext cx="8334374"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371475" y="1174531"/>
            <a:ext cx="1394263" cy="3452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54864" rtlCol="0" anchor="t"/>
          <a:lstStyle/>
          <a:p>
            <a:pPr>
              <a:spcAft>
                <a:spcPts val="450"/>
              </a:spcAft>
            </a:pPr>
            <a:endParaRPr lang="en-US" sz="675">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7FA1DDF2-063B-314C-A62C-261F6CCE6893}"/>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96067593-15F3-4A4C-B2BF-2AF4A1C8D3A7}"/>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A83ED131-6591-984B-A6E8-DC5832DD63E8}"/>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11492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6" y="1171576"/>
            <a:ext cx="8338334" cy="345162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DD16C6DE-8706-BE43-B5D0-E2C6FF27320A}"/>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4" name="Footer Placeholder 3">
            <a:extLst>
              <a:ext uri="{FF2B5EF4-FFF2-40B4-BE49-F238E27FC236}">
                <a16:creationId xmlns:a16="http://schemas.microsoft.com/office/drawing/2014/main" id="{75D05B5C-0114-1840-8C4E-20261A4DBFA2}"/>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B5D25815-C509-994D-88DC-DCFE470CB318}"/>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416387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B4E35ED-9F5B-348D-1D22-4662156F704C}"/>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5595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 Medium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5" y="1171576"/>
            <a:ext cx="8334375" cy="34516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F56A8AC-C80A-1D41-9C5D-FC4AE0CCCDF1}"/>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4" name="Footer Placeholder 3">
            <a:extLst>
              <a:ext uri="{FF2B5EF4-FFF2-40B4-BE49-F238E27FC236}">
                <a16:creationId xmlns:a16="http://schemas.microsoft.com/office/drawing/2014/main" id="{6F3574F9-AFE0-494E-94C5-895270EF3707}"/>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807CB70F-7458-814F-939D-1D22FCDC0180}"/>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4269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 Light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4"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5" cy="129887"/>
          </a:xfrm>
        </p:spPr>
        <p:txBody>
          <a:bodyPr/>
          <a:lstStyle>
            <a:lvl1pPr>
              <a:defRPr sz="525" i="1">
                <a:solidFill>
                  <a:schemeClr val="accent5">
                    <a:lumMod val="50000"/>
                  </a:schemeClr>
                </a:solidFill>
              </a:defRPr>
            </a:lvl1pPr>
          </a:lstStyle>
          <a:p>
            <a:pPr lvl="0"/>
            <a:r>
              <a:rPr lang="en-US"/>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371475" y="1171576"/>
            <a:ext cx="8334375" cy="34516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0F06D1B3-422E-EF46-86FE-AFBA382F2230}"/>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lang="en-US" dirty="0">
                <a:solidFill>
                  <a:schemeClr val="accent6"/>
                </a:solidFill>
              </a:defRPr>
            </a:lvl1pPr>
          </a:lstStyle>
          <a:p>
            <a:fld id="{4290442A-A587-DA4A-80BE-9E74F9AF5476}" type="slidenum">
              <a:rPr smtClean="0"/>
              <a:pPr/>
              <a:t>‹#›</a:t>
            </a:fld>
            <a:endParaRPr/>
          </a:p>
        </p:txBody>
      </p:sp>
      <p:sp>
        <p:nvSpPr>
          <p:cNvPr id="4" name="Footer Placeholder 3">
            <a:extLst>
              <a:ext uri="{FF2B5EF4-FFF2-40B4-BE49-F238E27FC236}">
                <a16:creationId xmlns:a16="http://schemas.microsoft.com/office/drawing/2014/main" id="{F8379A32-FB0D-0A46-BB28-902E4BDBD271}"/>
              </a:ext>
            </a:extLst>
          </p:cNvPr>
          <p:cNvSpPr>
            <a:spLocks noGrp="1"/>
          </p:cNvSpPr>
          <p:nvPr>
            <p:ph type="ftr" sz="quarter" idx="22"/>
          </p:nvPr>
        </p:nvSpPr>
        <p:spPr/>
        <p:txBody>
          <a:bodyPr/>
          <a:lstStyle/>
          <a:p>
            <a:pPr algn="r"/>
            <a:endParaRPr lang="en-US"/>
          </a:p>
        </p:txBody>
      </p:sp>
      <p:sp>
        <p:nvSpPr>
          <p:cNvPr id="5" name="Date Placeholder 4">
            <a:extLst>
              <a:ext uri="{FF2B5EF4-FFF2-40B4-BE49-F238E27FC236}">
                <a16:creationId xmlns:a16="http://schemas.microsoft.com/office/drawing/2014/main" id="{203A64A9-C7EB-9342-B299-89743F7BC70B}"/>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18498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484633"/>
            <a:ext cx="8334375" cy="219456"/>
          </a:xfrm>
        </p:spPr>
        <p:txBody>
          <a:bodyPr anchor="ctr"/>
          <a:lstStyle>
            <a:lvl1pPr>
              <a:defRPr sz="1725" b="1" cap="all" baseline="0"/>
            </a:lvl1pPr>
          </a:lstStyle>
          <a:p>
            <a:r>
              <a:rPr lang="en-US"/>
              <a:t>Insert headline here</a:t>
            </a:r>
          </a:p>
        </p:txBody>
      </p:sp>
      <p:sp>
        <p:nvSpPr>
          <p:cNvPr id="7" name="Text Placeholder 9"/>
          <p:cNvSpPr>
            <a:spLocks noGrp="1"/>
          </p:cNvSpPr>
          <p:nvPr>
            <p:ph type="body" sz="quarter" idx="20" hasCustomPrompt="1"/>
          </p:nvPr>
        </p:nvSpPr>
        <p:spPr>
          <a:xfrm>
            <a:off x="371475" y="789516"/>
            <a:ext cx="8334376" cy="214313"/>
          </a:xfrm>
        </p:spPr>
        <p:txBody>
          <a:bodyPr/>
          <a:lstStyle>
            <a:lvl1pPr>
              <a:defRPr sz="825" b="1" i="1">
                <a:solidFill>
                  <a:schemeClr val="accent2"/>
                </a:solidFill>
              </a:defRPr>
            </a:lvl1pPr>
          </a:lstStyle>
          <a:p>
            <a:pPr lvl="0"/>
            <a:r>
              <a:rPr lang="en-US"/>
              <a:t>Page description / narrative text</a:t>
            </a:r>
          </a:p>
        </p:txBody>
      </p:sp>
      <p:sp>
        <p:nvSpPr>
          <p:cNvPr id="8" name="Text Placeholder 9"/>
          <p:cNvSpPr>
            <a:spLocks noGrp="1"/>
          </p:cNvSpPr>
          <p:nvPr>
            <p:ph type="body" sz="quarter" idx="21" hasCustomPrompt="1"/>
          </p:nvPr>
        </p:nvSpPr>
        <p:spPr>
          <a:xfrm>
            <a:off x="371475" y="4699288"/>
            <a:ext cx="8334376" cy="148070"/>
          </a:xfrm>
        </p:spPr>
        <p:txBody>
          <a:bodyPr/>
          <a:lstStyle>
            <a:lvl1pPr>
              <a:defRPr sz="525" i="1">
                <a:solidFill>
                  <a:schemeClr val="accent5">
                    <a:lumMod val="50000"/>
                  </a:schemeClr>
                </a:solidFill>
              </a:defRPr>
            </a:lvl1pPr>
          </a:lstStyle>
          <a:p>
            <a:pPr lvl="0"/>
            <a:r>
              <a:rPr lang="en-US"/>
              <a:t>Click to edit Source</a:t>
            </a:r>
          </a:p>
        </p:txBody>
      </p:sp>
      <p:sp>
        <p:nvSpPr>
          <p:cNvPr id="9" name="Slide Number Placeholder 5">
            <a:extLst>
              <a:ext uri="{FF2B5EF4-FFF2-40B4-BE49-F238E27FC236}">
                <a16:creationId xmlns:a16="http://schemas.microsoft.com/office/drawing/2014/main" id="{206CC56D-0CAA-3D4A-B5D0-68212404F234}"/>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3" name="Footer Placeholder 2">
            <a:extLst>
              <a:ext uri="{FF2B5EF4-FFF2-40B4-BE49-F238E27FC236}">
                <a16:creationId xmlns:a16="http://schemas.microsoft.com/office/drawing/2014/main" id="{2B49E9C1-A18A-154F-8266-866DF503919A}"/>
              </a:ext>
            </a:extLst>
          </p:cNvPr>
          <p:cNvSpPr>
            <a:spLocks noGrp="1"/>
          </p:cNvSpPr>
          <p:nvPr>
            <p:ph type="ftr" sz="quarter" idx="22"/>
          </p:nvPr>
        </p:nvSpPr>
        <p:spPr/>
        <p:txBody>
          <a:bodyPr/>
          <a:lstStyle/>
          <a:p>
            <a:pPr algn="r"/>
            <a:endParaRPr lang="en-US"/>
          </a:p>
        </p:txBody>
      </p:sp>
      <p:sp>
        <p:nvSpPr>
          <p:cNvPr id="4" name="Date Placeholder 3">
            <a:extLst>
              <a:ext uri="{FF2B5EF4-FFF2-40B4-BE49-F238E27FC236}">
                <a16:creationId xmlns:a16="http://schemas.microsoft.com/office/drawing/2014/main" id="{BFD8B0FD-A1EB-4741-A810-A2137D5F5065}"/>
              </a:ext>
            </a:extLst>
          </p:cNvPr>
          <p:cNvSpPr>
            <a:spLocks noGrp="1"/>
          </p:cNvSpPr>
          <p:nvPr>
            <p:ph type="dt" sz="half" idx="23"/>
          </p:nvPr>
        </p:nvSpPr>
        <p:spPr/>
        <p:txBody>
          <a:bodyPr/>
          <a:lstStyle/>
          <a:p>
            <a:endParaRPr lang="en-US"/>
          </a:p>
        </p:txBody>
      </p:sp>
    </p:spTree>
    <p:extLst>
      <p:ext uri="{BB962C8B-B14F-4D97-AF65-F5344CB8AC3E}">
        <p14:creationId xmlns:p14="http://schemas.microsoft.com/office/powerpoint/2010/main" val="35831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guide id="11" pos="3767">
          <p15:clr>
            <a:srgbClr val="FBAE40"/>
          </p15:clr>
        </p15:guide>
        <p15:guide id="12" pos="38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2BA587B-A51F-7F03-172A-7F62BF466395}"/>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1381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E1B94B9-C993-6EC9-2038-D59E35B01F9F}"/>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3874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3BAF939-78B0-4FFD-84D0-2B61AF1CC70D}"/>
              </a:ext>
            </a:extLst>
          </p:cNvPr>
          <p:cNvSpPr>
            <a:spLocks noEditPoints="1"/>
          </p:cNvSpPr>
          <p:nvPr userDrawn="1"/>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Picture Placeholder 14"/>
          <p:cNvSpPr>
            <a:spLocks noGrp="1"/>
          </p:cNvSpPr>
          <p:nvPr>
            <p:ph type="pic" sz="quarter" idx="11"/>
          </p:nvPr>
        </p:nvSpPr>
        <p:spPr>
          <a:xfrm>
            <a:off x="0" y="0"/>
            <a:ext cx="9144000" cy="4710113"/>
          </a:xfrm>
          <a:solidFill>
            <a:schemeClr val="bg2">
              <a:lumMod val="90000"/>
            </a:schemeClr>
          </a:solidFill>
        </p:spPr>
        <p:txBody>
          <a:bodyPr rtlCol="0">
            <a:noAutofit/>
          </a:bodyPr>
          <a:lstStyle/>
          <a:p>
            <a:pPr lvl="0"/>
            <a:r>
              <a:rPr lang="en-US" noProof="0"/>
              <a:t>Click icon to add picture</a:t>
            </a:r>
          </a:p>
        </p:txBody>
      </p:sp>
      <p:sp>
        <p:nvSpPr>
          <p:cNvPr id="13" name="Text Placeholder 12"/>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16"/>
          <p:cNvSpPr>
            <a:spLocks noGrp="1"/>
          </p:cNvSpPr>
          <p:nvPr>
            <p:ph type="body" sz="quarter" idx="12"/>
          </p:nvPr>
        </p:nvSpPr>
        <p:spPr>
          <a:xfrm>
            <a:off x="5996940" y="4886689"/>
            <a:ext cx="2416810" cy="117148"/>
          </a:xfrm>
        </p:spPr>
        <p:txBody>
          <a:bodyPr>
            <a:spAutoFit/>
          </a:bodyPr>
          <a:lstStyle>
            <a:lvl1pPr marL="0" indent="0">
              <a:buNone/>
              <a:defRPr sz="750" cap="all" spc="11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8966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E64E34C-0775-A179-5746-F8D3C8BAF6D9}"/>
              </a:ext>
            </a:extLst>
          </p:cNvPr>
          <p:cNvSpPr>
            <a:spLocks noGrp="1"/>
          </p:cNvSpPr>
          <p:nvPr>
            <p:ph type="sldNum" sz="quarter" idx="15"/>
          </p:nvPr>
        </p:nvSpPr>
        <p:spPr/>
        <p:txBody>
          <a:bodyPr/>
          <a:lstStyle>
            <a:lvl1pPr>
              <a:defRPr/>
            </a:lvl1pPr>
          </a:lstStyle>
          <a:p>
            <a:pPr>
              <a:defRPr/>
            </a:pPr>
            <a:fld id="{6BB7B556-51D1-4CAA-82D8-36EA82C8199A}" type="slidenum">
              <a:rPr lang="en-US"/>
              <a:pPr>
                <a:defRPr/>
              </a:pPr>
              <a:t>‹#›</a:t>
            </a:fld>
            <a:endParaRPr lang="en-US"/>
          </a:p>
        </p:txBody>
      </p:sp>
    </p:spTree>
    <p:extLst>
      <p:ext uri="{BB962C8B-B14F-4D97-AF65-F5344CB8AC3E}">
        <p14:creationId xmlns:p14="http://schemas.microsoft.com/office/powerpoint/2010/main" val="132829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ormAutofit/>
          </a:bodyPr>
          <a:lstStyle>
            <a:lvl1pPr>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9"/>
          <p:cNvSpPr>
            <a:spLocks noGrp="1"/>
          </p:cNvSpPr>
          <p:nvPr>
            <p:ph type="pic" sz="quarter" idx="13"/>
          </p:nvPr>
        </p:nvSpPr>
        <p:spPr>
          <a:xfrm>
            <a:off x="4373563" y="1404938"/>
            <a:ext cx="3087687" cy="3738562"/>
          </a:xfrm>
          <a:solidFill>
            <a:schemeClr val="bg2">
              <a:lumMod val="90000"/>
            </a:schemeClr>
          </a:solidFill>
        </p:spPr>
        <p:txBody>
          <a:bodyPr tIns="548640" rtlCol="0">
            <a:noAutofit/>
          </a:bodyPr>
          <a:lstStyle>
            <a:lvl1pPr marL="0" indent="0" algn="ctr">
              <a:buNone/>
              <a:defRPr/>
            </a:lvl1pPr>
          </a:lstStyle>
          <a:p>
            <a:pPr lvl="0"/>
            <a:r>
              <a:rPr lang="en-US" noProof="0"/>
              <a:t>Click icon to add picture</a:t>
            </a:r>
          </a:p>
        </p:txBody>
      </p:sp>
      <p:sp>
        <p:nvSpPr>
          <p:cNvPr id="11" name="Text Placeholder 16"/>
          <p:cNvSpPr>
            <a:spLocks noGrp="1"/>
          </p:cNvSpPr>
          <p:nvPr>
            <p:ph type="body" sz="quarter" idx="14"/>
          </p:nvPr>
        </p:nvSpPr>
        <p:spPr>
          <a:xfrm>
            <a:off x="495300" y="477933"/>
            <a:ext cx="2416810" cy="124906"/>
          </a:xfrm>
        </p:spPr>
        <p:txBody>
          <a:bodyPr>
            <a:spAutoFit/>
          </a:bodyPr>
          <a:lstStyle>
            <a:lvl1pPr marL="0" indent="0">
              <a:buNone/>
              <a:defRPr sz="800" cap="all" spc="110" baseline="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DAE61750-C726-8E8D-DD07-DD672B945CFB}"/>
              </a:ext>
            </a:extLst>
          </p:cNvPr>
          <p:cNvSpPr>
            <a:spLocks noGrp="1"/>
          </p:cNvSpPr>
          <p:nvPr>
            <p:ph type="sldNum" sz="quarter" idx="15"/>
          </p:nvPr>
        </p:nvSpPr>
        <p:spPr/>
        <p:txBody>
          <a:bodyPr/>
          <a:lstStyle>
            <a:lvl1pPr>
              <a:defRPr/>
            </a:lvl1pPr>
          </a:lstStyle>
          <a:p>
            <a:pPr>
              <a:defRPr/>
            </a:pPr>
            <a:fld id="{7CD2E0DE-9936-4344-BB59-0703EE17386D}" type="slidenum">
              <a:rPr lang="en-US"/>
              <a:pPr>
                <a:defRPr/>
              </a:pPr>
              <a:t>‹#›</a:t>
            </a:fld>
            <a:endParaRPr lang="en-US"/>
          </a:p>
        </p:txBody>
      </p:sp>
    </p:spTree>
    <p:extLst>
      <p:ext uri="{BB962C8B-B14F-4D97-AF65-F5344CB8AC3E}">
        <p14:creationId xmlns:p14="http://schemas.microsoft.com/office/powerpoint/2010/main" val="3298519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DB19C7-02B5-0A06-623F-EAE9E9D1C642}"/>
              </a:ext>
            </a:extLst>
          </p:cNvPr>
          <p:cNvSpPr>
            <a:spLocks noGrp="1" noChangeArrowheads="1"/>
          </p:cNvSpPr>
          <p:nvPr>
            <p:ph type="title"/>
          </p:nvPr>
        </p:nvSpPr>
        <p:spPr bwMode="auto">
          <a:xfrm>
            <a:off x="496888" y="327025"/>
            <a:ext cx="7202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44B45C9-BB50-B2B6-0ED0-5917496778A8}"/>
              </a:ext>
            </a:extLst>
          </p:cNvPr>
          <p:cNvSpPr>
            <a:spLocks noGrp="1" noChangeArrowheads="1"/>
          </p:cNvSpPr>
          <p:nvPr>
            <p:ph type="body" idx="1"/>
          </p:nvPr>
        </p:nvSpPr>
        <p:spPr bwMode="auto">
          <a:xfrm>
            <a:off x="495300" y="1819275"/>
            <a:ext cx="7202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906B716-7F59-72D3-1C4E-96F4F079EC2A}"/>
              </a:ext>
            </a:extLst>
          </p:cNvPr>
          <p:cNvSpPr>
            <a:spLocks noGrp="1"/>
          </p:cNvSpPr>
          <p:nvPr>
            <p:ph type="sldNum" sz="quarter" idx="4"/>
          </p:nvPr>
        </p:nvSpPr>
        <p:spPr>
          <a:xfrm>
            <a:off x="8112125" y="4830763"/>
            <a:ext cx="300038" cy="146050"/>
          </a:xfrm>
          <a:prstGeom prst="rect">
            <a:avLst/>
          </a:prstGeom>
        </p:spPr>
        <p:txBody>
          <a:bodyPr vert="horz" wrap="square" lIns="0" tIns="0" rIns="0" bIns="0" rtlCol="0" anchor="ctr">
            <a:spAutoFit/>
          </a:bodyPr>
          <a:lstStyle>
            <a:lvl1pPr algn="r" eaLnBrk="1" fontAlgn="auto" hangingPunct="1">
              <a:spcBef>
                <a:spcPts val="0"/>
              </a:spcBef>
              <a:spcAft>
                <a:spcPts val="0"/>
              </a:spcAft>
              <a:defRPr sz="950" smtClean="0">
                <a:solidFill>
                  <a:srgbClr val="7F7F7F"/>
                </a:solidFill>
                <a:latin typeface="+mn-lt"/>
              </a:defRPr>
            </a:lvl1pPr>
          </a:lstStyle>
          <a:p>
            <a:pPr>
              <a:defRPr/>
            </a:pPr>
            <a:fld id="{C6869673-B302-45F2-BCF4-024AD7AAEACE}" type="slidenum">
              <a:rPr lang="en-US"/>
              <a:pPr>
                <a:defRPr/>
              </a:pPr>
              <a:t>‹#›</a:t>
            </a:fld>
            <a:endParaRPr lang="en-US"/>
          </a:p>
        </p:txBody>
      </p:sp>
      <p:sp>
        <p:nvSpPr>
          <p:cNvPr id="1029" name="Freeform 5">
            <a:extLst>
              <a:ext uri="{FF2B5EF4-FFF2-40B4-BE49-F238E27FC236}">
                <a16:creationId xmlns:a16="http://schemas.microsoft.com/office/drawing/2014/main" id="{E1C3E0B2-4BA1-6211-6A94-652B058CEE21}"/>
              </a:ext>
            </a:extLst>
          </p:cNvPr>
          <p:cNvSpPr>
            <a:spLocks noEditPoints="1"/>
          </p:cNvSpPr>
          <p:nvPr userDrawn="1"/>
        </p:nvSpPr>
        <p:spPr bwMode="auto">
          <a:xfrm>
            <a:off x="544513" y="4795838"/>
            <a:ext cx="1252537" cy="233362"/>
          </a:xfrm>
          <a:custGeom>
            <a:avLst/>
            <a:gdLst>
              <a:gd name="T0" fmla="*/ 195629 w 1440"/>
              <a:gd name="T1" fmla="*/ 96593 h 267"/>
              <a:gd name="T2" fmla="*/ 275619 w 1440"/>
              <a:gd name="T3" fmla="*/ 6147 h 267"/>
              <a:gd name="T4" fmla="*/ 412994 w 1440"/>
              <a:gd name="T5" fmla="*/ 16684 h 267"/>
              <a:gd name="T6" fmla="*/ 721653 w 1440"/>
              <a:gd name="T7" fmla="*/ 6147 h 267"/>
              <a:gd name="T8" fmla="*/ 113030 w 1440"/>
              <a:gd name="T9" fmla="*/ 184404 h 267"/>
              <a:gd name="T10" fmla="*/ 379955 w 1440"/>
              <a:gd name="T11" fmla="*/ 183526 h 267"/>
              <a:gd name="T12" fmla="*/ 428644 w 1440"/>
              <a:gd name="T13" fmla="*/ 173867 h 267"/>
              <a:gd name="T14" fmla="*/ 752953 w 1440"/>
              <a:gd name="T15" fmla="*/ 150158 h 267"/>
              <a:gd name="T16" fmla="*/ 640793 w 1440"/>
              <a:gd name="T17" fmla="*/ 229188 h 267"/>
              <a:gd name="T18" fmla="*/ 832944 w 1440"/>
              <a:gd name="T19" fmla="*/ 151036 h 267"/>
              <a:gd name="T20" fmla="*/ 787732 w 1440"/>
              <a:gd name="T21" fmla="*/ 223041 h 267"/>
              <a:gd name="T22" fmla="*/ 268663 w 1440"/>
              <a:gd name="T23" fmla="*/ 228310 h 267"/>
              <a:gd name="T24" fmla="*/ 915543 w 1440"/>
              <a:gd name="T25" fmla="*/ 27222 h 267"/>
              <a:gd name="T26" fmla="*/ 934671 w 1440"/>
              <a:gd name="T27" fmla="*/ 38637 h 267"/>
              <a:gd name="T28" fmla="*/ 948582 w 1440"/>
              <a:gd name="T29" fmla="*/ 19319 h 267"/>
              <a:gd name="T30" fmla="*/ 962493 w 1440"/>
              <a:gd name="T31" fmla="*/ 23709 h 267"/>
              <a:gd name="T32" fmla="*/ 978144 w 1440"/>
              <a:gd name="T33" fmla="*/ 48296 h 267"/>
              <a:gd name="T34" fmla="*/ 1007705 w 1440"/>
              <a:gd name="T35" fmla="*/ 46540 h 267"/>
              <a:gd name="T36" fmla="*/ 1008575 w 1440"/>
              <a:gd name="T37" fmla="*/ 50053 h 267"/>
              <a:gd name="T38" fmla="*/ 1023356 w 1440"/>
              <a:gd name="T39" fmla="*/ 20197 h 267"/>
              <a:gd name="T40" fmla="*/ 1049440 w 1440"/>
              <a:gd name="T41" fmla="*/ 50931 h 267"/>
              <a:gd name="T42" fmla="*/ 1082479 w 1440"/>
              <a:gd name="T43" fmla="*/ 23709 h 267"/>
              <a:gd name="T44" fmla="*/ 1065090 w 1440"/>
              <a:gd name="T45" fmla="*/ 37759 h 267"/>
              <a:gd name="T46" fmla="*/ 1105085 w 1440"/>
              <a:gd name="T47" fmla="*/ 16684 h 267"/>
              <a:gd name="T48" fmla="*/ 1094652 w 1440"/>
              <a:gd name="T49" fmla="*/ 28100 h 267"/>
              <a:gd name="T50" fmla="*/ 1121605 w 1440"/>
              <a:gd name="T51" fmla="*/ 47418 h 267"/>
              <a:gd name="T52" fmla="*/ 1138994 w 1440"/>
              <a:gd name="T53" fmla="*/ 21953 h 267"/>
              <a:gd name="T54" fmla="*/ 920759 w 1440"/>
              <a:gd name="T55" fmla="*/ 96593 h 267"/>
              <a:gd name="T56" fmla="*/ 955538 w 1440"/>
              <a:gd name="T57" fmla="*/ 117668 h 267"/>
              <a:gd name="T58" fmla="*/ 973796 w 1440"/>
              <a:gd name="T59" fmla="*/ 136986 h 267"/>
              <a:gd name="T60" fmla="*/ 992055 w 1440"/>
              <a:gd name="T61" fmla="*/ 108008 h 267"/>
              <a:gd name="T62" fmla="*/ 998141 w 1440"/>
              <a:gd name="T63" fmla="*/ 153670 h 267"/>
              <a:gd name="T64" fmla="*/ 1029442 w 1440"/>
              <a:gd name="T65" fmla="*/ 104496 h 267"/>
              <a:gd name="T66" fmla="*/ 1026834 w 1440"/>
              <a:gd name="T67" fmla="*/ 134352 h 267"/>
              <a:gd name="T68" fmla="*/ 1044223 w 1440"/>
              <a:gd name="T69" fmla="*/ 109765 h 267"/>
              <a:gd name="T70" fmla="*/ 1069437 w 1440"/>
              <a:gd name="T71" fmla="*/ 137864 h 267"/>
              <a:gd name="T72" fmla="*/ 1095521 w 1440"/>
              <a:gd name="T73" fmla="*/ 135230 h 267"/>
              <a:gd name="T74" fmla="*/ 1096390 w 1440"/>
              <a:gd name="T75" fmla="*/ 138742 h 267"/>
              <a:gd name="T76" fmla="*/ 1116388 w 1440"/>
              <a:gd name="T77" fmla="*/ 133474 h 267"/>
              <a:gd name="T78" fmla="*/ 1125083 w 1440"/>
              <a:gd name="T79" fmla="*/ 108008 h 267"/>
              <a:gd name="T80" fmla="*/ 1145080 w 1440"/>
              <a:gd name="T81" fmla="*/ 109765 h 267"/>
              <a:gd name="T82" fmla="*/ 1166817 w 1440"/>
              <a:gd name="T83" fmla="*/ 106252 h 267"/>
              <a:gd name="T84" fmla="*/ 1174642 w 1440"/>
              <a:gd name="T85" fmla="*/ 98349 h 267"/>
              <a:gd name="T86" fmla="*/ 1185945 w 1440"/>
              <a:gd name="T87" fmla="*/ 139620 h 267"/>
              <a:gd name="T88" fmla="*/ 1216376 w 1440"/>
              <a:gd name="T89" fmla="*/ 136986 h 267"/>
              <a:gd name="T90" fmla="*/ 1245068 w 1440"/>
              <a:gd name="T91" fmla="*/ 105374 h 267"/>
              <a:gd name="T92" fmla="*/ 1225940 w 1440"/>
              <a:gd name="T93" fmla="*/ 154548 h 267"/>
              <a:gd name="T94" fmla="*/ 935540 w 1440"/>
              <a:gd name="T95" fmla="*/ 212504 h 267"/>
              <a:gd name="T96" fmla="*/ 923368 w 1440"/>
              <a:gd name="T97" fmla="*/ 197576 h 267"/>
              <a:gd name="T98" fmla="*/ 948582 w 1440"/>
              <a:gd name="T99" fmla="*/ 182648 h 267"/>
              <a:gd name="T100" fmla="*/ 966841 w 1440"/>
              <a:gd name="T101" fmla="*/ 204601 h 267"/>
              <a:gd name="T102" fmla="*/ 980752 w 1440"/>
              <a:gd name="T103" fmla="*/ 196698 h 267"/>
              <a:gd name="T104" fmla="*/ 1015531 w 1440"/>
              <a:gd name="T105" fmla="*/ 223920 h 267"/>
              <a:gd name="T106" fmla="*/ 1003358 w 1440"/>
              <a:gd name="T107" fmla="*/ 207235 h 267"/>
              <a:gd name="T108" fmla="*/ 1045962 w 1440"/>
              <a:gd name="T109" fmla="*/ 224798 h 267"/>
              <a:gd name="T110" fmla="*/ 1043353 w 1440"/>
              <a:gd name="T111" fmla="*/ 187039 h 267"/>
              <a:gd name="T112" fmla="*/ 1066829 w 1440"/>
              <a:gd name="T113" fmla="*/ 224798 h 267"/>
              <a:gd name="T114" fmla="*/ 1085957 w 1440"/>
              <a:gd name="T115" fmla="*/ 228310 h 267"/>
              <a:gd name="T116" fmla="*/ 1091174 w 1440"/>
              <a:gd name="T117" fmla="*/ 180014 h 267"/>
              <a:gd name="T118" fmla="*/ 1127691 w 1440"/>
              <a:gd name="T119" fmla="*/ 198454 h 267"/>
              <a:gd name="T120" fmla="*/ 1132908 w 1440"/>
              <a:gd name="T121" fmla="*/ 213382 h 267"/>
              <a:gd name="T122" fmla="*/ 1168556 w 1440"/>
              <a:gd name="T123" fmla="*/ 201089 h 267"/>
              <a:gd name="T124" fmla="*/ 1154644 w 1440"/>
              <a:gd name="T125" fmla="*/ 209870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a:extLst>
              <a:ext uri="{FF2B5EF4-FFF2-40B4-BE49-F238E27FC236}">
                <a16:creationId xmlns:a16="http://schemas.microsoft.com/office/drawing/2014/main" id="{7C50B0DF-AB36-DE5E-EFA3-C139167B8723}"/>
              </a:ext>
            </a:extLst>
          </p:cNvPr>
          <p:cNvSpPr/>
          <p:nvPr userDrawn="1"/>
        </p:nvSpPr>
        <p:spPr>
          <a:xfrm>
            <a:off x="8696325" y="0"/>
            <a:ext cx="44767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80" r:id="rId24"/>
    <p:sldLayoutId id="2147483781" r:id="rId25"/>
    <p:sldLayoutId id="2147483782" r:id="rId26"/>
    <p:sldLayoutId id="2147483762" r:id="rId27"/>
    <p:sldLayoutId id="2147483783" r:id="rId28"/>
    <p:sldLayoutId id="2147483784" r:id="rId29"/>
    <p:sldLayoutId id="2147483763" r:id="rId30"/>
    <p:sldLayoutId id="2147483764" r:id="rId31"/>
    <p:sldLayoutId id="2147483785" r:id="rId32"/>
    <p:sldLayoutId id="2147483765" r:id="rId33"/>
    <p:sldLayoutId id="2147483787" r:id="rId34"/>
  </p:sldLayoutIdLst>
  <p:hf hdr="0" ftr="0" dt="0"/>
  <p:txStyles>
    <p:title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p:titleStyle>
    <p:body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4" y="530453"/>
            <a:ext cx="5049836" cy="41558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501983"/>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65126"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1"/>
            <a:ext cx="3170238" cy="646646"/>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a:extLst>
              <a:ext uri="{FF2B5EF4-FFF2-40B4-BE49-F238E27FC236}">
                <a16:creationId xmlns:a16="http://schemas.microsoft.com/office/drawing/2014/main" id="{1E7D7FCF-2D24-A54D-B43D-423705300CA1}"/>
              </a:ext>
            </a:extLst>
          </p:cNvPr>
          <p:cNvSpPr>
            <a:spLocks noGrp="1"/>
          </p:cNvSpPr>
          <p:nvPr>
            <p:ph type="sldNum" sz="quarter" idx="4"/>
          </p:nvPr>
        </p:nvSpPr>
        <p:spPr>
          <a:xfrm>
            <a:off x="8286078" y="4893382"/>
            <a:ext cx="411883" cy="157734"/>
          </a:xfrm>
          <a:prstGeom prst="rect">
            <a:avLst/>
          </a:prstGeom>
        </p:spPr>
        <p:txBody>
          <a:bodyPr vert="horz" lIns="0" tIns="45720" rIns="0" bIns="45720" rtlCol="0" anchor="ctr"/>
          <a:lstStyle>
            <a:lvl1pPr algn="r">
              <a:defRPr sz="525">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a:p>
        </p:txBody>
      </p:sp>
      <p:sp>
        <p:nvSpPr>
          <p:cNvPr id="2" name="Footer Placeholder 1">
            <a:extLst>
              <a:ext uri="{FF2B5EF4-FFF2-40B4-BE49-F238E27FC236}">
                <a16:creationId xmlns:a16="http://schemas.microsoft.com/office/drawing/2014/main" id="{FA5CF2A8-392F-CC42-A50D-C36DEDE54814}"/>
              </a:ext>
            </a:extLst>
          </p:cNvPr>
          <p:cNvSpPr>
            <a:spLocks noGrp="1"/>
          </p:cNvSpPr>
          <p:nvPr>
            <p:ph type="ftr" sz="quarter" idx="3"/>
          </p:nvPr>
        </p:nvSpPr>
        <p:spPr>
          <a:xfrm>
            <a:off x="5371939" y="4893382"/>
            <a:ext cx="3086100" cy="157734"/>
          </a:xfrm>
          <a:prstGeom prst="rect">
            <a:avLst/>
          </a:prstGeom>
        </p:spPr>
        <p:txBody>
          <a:bodyPr vert="horz" lIns="0" tIns="0" rIns="0" bIns="0" rtlCol="0" anchor="ctr" anchorCtr="0"/>
          <a:lstStyle>
            <a:lvl1pPr>
              <a:defRPr lang="en-US" sz="525" spc="15" baseline="0" smtClean="0">
                <a:solidFill>
                  <a:schemeClr val="accent6"/>
                </a:solidFill>
                <a:latin typeface="Arial" pitchFamily="34" charset="0"/>
                <a:cs typeface="Arial" pitchFamily="34" charset="0"/>
              </a:defRPr>
            </a:lvl1pPr>
          </a:lstStyle>
          <a:p>
            <a:pPr algn="r"/>
            <a:endParaRPr lang="en-US"/>
          </a:p>
        </p:txBody>
      </p:sp>
      <p:sp>
        <p:nvSpPr>
          <p:cNvPr id="5" name="Date Placeholder 4">
            <a:extLst>
              <a:ext uri="{FF2B5EF4-FFF2-40B4-BE49-F238E27FC236}">
                <a16:creationId xmlns:a16="http://schemas.microsoft.com/office/drawing/2014/main" id="{ACF6DF1A-DDBD-A347-9EC5-4C0C1A269DB7}"/>
              </a:ext>
            </a:extLst>
          </p:cNvPr>
          <p:cNvSpPr>
            <a:spLocks noGrp="1"/>
          </p:cNvSpPr>
          <p:nvPr>
            <p:ph type="dt" sz="half" idx="2"/>
          </p:nvPr>
        </p:nvSpPr>
        <p:spPr>
          <a:xfrm>
            <a:off x="365125" y="4893382"/>
            <a:ext cx="1097280" cy="157734"/>
          </a:xfrm>
          <a:prstGeom prst="rect">
            <a:avLst/>
          </a:prstGeom>
        </p:spPr>
        <p:txBody>
          <a:bodyPr vert="horz" lIns="0" tIns="0" rIns="0" bIns="0" rtlCol="0" anchor="ctr" anchorCtr="0"/>
          <a:lstStyle>
            <a:lvl1pPr>
              <a:defRPr lang="en-US" sz="525" spc="15" baseline="0" smtClean="0">
                <a:solidFill>
                  <a:schemeClr val="accent6"/>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84387418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8"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378"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58" indent="-182558" algn="l" defTabSz="914378"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0" indent="-149222" algn="l" defTabSz="914378" rtl="0" eaLnBrk="1" latinLnBrk="0" hangingPunct="1">
        <a:spcBef>
          <a:spcPts val="600"/>
        </a:spcBef>
        <a:buClr>
          <a:schemeClr val="accent3">
            <a:lumMod val="75000"/>
          </a:schemeClr>
        </a:buClr>
        <a:buFont typeface="Arial" pitchFamily="34" charset="0"/>
        <a:buChar char="•"/>
        <a:tabLst>
          <a:tab pos="400040" algn="l"/>
        </a:tabLst>
        <a:defRPr sz="1200" kern="1200">
          <a:solidFill>
            <a:schemeClr val="accent6"/>
          </a:solidFill>
          <a:latin typeface="Arial" pitchFamily="34" charset="0"/>
          <a:ea typeface="+mn-ea"/>
          <a:cs typeface="Arial" pitchFamily="34" charset="0"/>
        </a:defRPr>
      </a:lvl3pPr>
      <a:lvl4pPr marL="514337" indent="-171446" algn="l" defTabSz="914378"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783" indent="-171446" algn="l" defTabSz="914378"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nationalacademies.org/UG-STEM-Teaching"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5A38-71BA-C03A-668E-CFCB68E74C31}"/>
            </a:ext>
          </a:extLst>
        </p:cNvPr>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89B51CD8-7588-0EA5-3FEE-32D43D5D014A}"/>
              </a:ext>
            </a:extLst>
          </p:cNvPr>
          <p:cNvPicPr>
            <a:picLocks noGrp="1" noChangeAspect="1"/>
          </p:cNvPicPr>
          <p:nvPr>
            <p:ph type="pic" sz="quarter" idx="11"/>
          </p:nvPr>
        </p:nvPicPr>
        <p:blipFill rotWithShape="1">
          <a:blip r:embed="rId3" cstate="print"/>
          <a:srcRect/>
          <a:stretch/>
        </p:blipFill>
        <p:spPr/>
      </p:pic>
      <p:sp>
        <p:nvSpPr>
          <p:cNvPr id="3" name="Text Placeholder 2">
            <a:extLst>
              <a:ext uri="{FF2B5EF4-FFF2-40B4-BE49-F238E27FC236}">
                <a16:creationId xmlns:a16="http://schemas.microsoft.com/office/drawing/2014/main" id="{60FFB7B0-2062-23CD-33F6-7A9B654F56B9}"/>
              </a:ext>
            </a:extLst>
          </p:cNvPr>
          <p:cNvSpPr>
            <a:spLocks noGrp="1"/>
          </p:cNvSpPr>
          <p:nvPr>
            <p:ph type="body" sz="quarter" idx="10"/>
          </p:nvPr>
        </p:nvSpPr>
        <p:spPr>
          <a:xfrm>
            <a:off x="-1" y="1203740"/>
            <a:ext cx="5802313" cy="3971925"/>
          </a:xfrm>
        </p:spPr>
        <p:txBody>
          <a:bodyPr rtlCol="0">
            <a:noAutofit/>
          </a:bodyPr>
          <a:lstStyle/>
          <a:p>
            <a:pPr fontAlgn="auto">
              <a:spcAft>
                <a:spcPts val="0"/>
              </a:spcAft>
              <a:defRPr/>
            </a:pPr>
            <a:r>
              <a:rPr lang="en-US" sz="2800" b="1" dirty="0">
                <a:effectLst/>
                <a:latin typeface="Times New Roman" panose="02020603050405020304" pitchFamily="18" charset="0"/>
                <a:ea typeface="Times New Roman" panose="02020603050405020304" pitchFamily="18" charset="0"/>
              </a:rPr>
              <a:t>Transforming Undergraduate STEM Education</a:t>
            </a:r>
          </a:p>
        </p:txBody>
      </p:sp>
      <p:sp>
        <p:nvSpPr>
          <p:cNvPr id="40966" name="Freeform 5">
            <a:extLst>
              <a:ext uri="{FF2B5EF4-FFF2-40B4-BE49-F238E27FC236}">
                <a16:creationId xmlns:a16="http://schemas.microsoft.com/office/drawing/2014/main" id="{C0F8E6F0-4BB2-DFAF-81DA-AC76E9B35B6C}"/>
              </a:ext>
            </a:extLst>
          </p:cNvPr>
          <p:cNvSpPr>
            <a:spLocks noEditPoints="1"/>
          </p:cNvSpPr>
          <p:nvPr/>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TextBox 6">
            <a:extLst>
              <a:ext uri="{FF2B5EF4-FFF2-40B4-BE49-F238E27FC236}">
                <a16:creationId xmlns:a16="http://schemas.microsoft.com/office/drawing/2014/main" id="{57D39190-0478-6F70-B7FF-F14FBEAE155A}"/>
              </a:ext>
            </a:extLst>
          </p:cNvPr>
          <p:cNvSpPr txBox="1"/>
          <p:nvPr/>
        </p:nvSpPr>
        <p:spPr>
          <a:xfrm>
            <a:off x="2630923" y="4522141"/>
            <a:ext cx="3171389" cy="584775"/>
          </a:xfrm>
          <a:prstGeom prst="rect">
            <a:avLst/>
          </a:prstGeom>
          <a:noFill/>
        </p:spPr>
        <p:txBody>
          <a:bodyPr wrap="square" rtlCol="0">
            <a:spAutoFit/>
          </a:bodyPr>
          <a:lstStyle/>
          <a:p>
            <a:pPr algn="r"/>
            <a:r>
              <a:rPr lang="en-US" sz="1600" b="1" dirty="0">
                <a:solidFill>
                  <a:schemeClr val="bg2"/>
                </a:solidFill>
              </a:rPr>
              <a:t>February 20, 2026</a:t>
            </a:r>
          </a:p>
          <a:p>
            <a:pPr algn="r"/>
            <a:r>
              <a:rPr lang="en-US" sz="1600" b="1" dirty="0">
                <a:solidFill>
                  <a:schemeClr val="bg2"/>
                </a:solidFill>
              </a:rPr>
              <a:t>Faculty Advisory Council IHBE</a:t>
            </a:r>
          </a:p>
        </p:txBody>
      </p:sp>
      <p:sp>
        <p:nvSpPr>
          <p:cNvPr id="8" name="Subtitle 4">
            <a:extLst>
              <a:ext uri="{FF2B5EF4-FFF2-40B4-BE49-F238E27FC236}">
                <a16:creationId xmlns:a16="http://schemas.microsoft.com/office/drawing/2014/main" id="{DBBADF5F-2090-9FB6-D9E4-6389B979101E}"/>
              </a:ext>
            </a:extLst>
          </p:cNvPr>
          <p:cNvSpPr txBox="1">
            <a:spLocks/>
          </p:cNvSpPr>
          <p:nvPr/>
        </p:nvSpPr>
        <p:spPr bwMode="auto">
          <a:xfrm>
            <a:off x="477994" y="3251592"/>
            <a:ext cx="4846320" cy="9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defTabSz="685800" rtl="0" fontAlgn="base">
              <a:lnSpc>
                <a:spcPct val="110000"/>
              </a:lnSpc>
              <a:spcBef>
                <a:spcPts val="600"/>
              </a:spcBef>
              <a:spcAft>
                <a:spcPct val="0"/>
              </a:spcAft>
              <a:buFont typeface="Arial" panose="020B0604020202020204" pitchFamily="34" charset="0"/>
              <a:buNone/>
              <a:defRPr sz="1000" i="1" kern="1200">
                <a:solidFill>
                  <a:schemeClr val="bg1"/>
                </a:solidFill>
                <a:latin typeface="+mj-lt"/>
                <a:ea typeface="+mn-ea"/>
                <a:cs typeface="+mn-cs"/>
              </a:defRPr>
            </a:lvl1pPr>
            <a:lvl2pPr marL="342900" indent="0" algn="ctr" defTabSz="685800" rtl="0" fontAlgn="base">
              <a:lnSpc>
                <a:spcPct val="110000"/>
              </a:lnSpc>
              <a:spcBef>
                <a:spcPts val="6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fontAlgn="base">
              <a:lnSpc>
                <a:spcPct val="110000"/>
              </a:lnSpc>
              <a:spcBef>
                <a:spcPts val="6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spcBef>
                <a:spcPts val="0"/>
              </a:spcBef>
            </a:pPr>
            <a:r>
              <a:rPr lang="en-US" sz="1400" b="1" dirty="0"/>
              <a:t>Anne Egger</a:t>
            </a:r>
          </a:p>
          <a:p>
            <a:pPr eaLnBrk="1" hangingPunct="1">
              <a:spcBef>
                <a:spcPts val="0"/>
              </a:spcBef>
            </a:pPr>
            <a:r>
              <a:rPr lang="en-US" sz="1400" dirty="0"/>
              <a:t>Central Washington University and</a:t>
            </a:r>
          </a:p>
          <a:p>
            <a:pPr eaLnBrk="1" hangingPunct="1">
              <a:spcBef>
                <a:spcPts val="0"/>
              </a:spcBef>
            </a:pPr>
            <a:r>
              <a:rPr lang="en-US" sz="1400" dirty="0"/>
              <a:t>National Association of Geoscience Teachers</a:t>
            </a:r>
          </a:p>
          <a:p>
            <a:pPr eaLnBrk="1" hangingPunct="1">
              <a:spcBef>
                <a:spcPts val="0"/>
              </a:spcBef>
            </a:pPr>
            <a:endParaRPr lang="en-US" sz="1400" dirty="0"/>
          </a:p>
        </p:txBody>
      </p:sp>
      <p:sp>
        <p:nvSpPr>
          <p:cNvPr id="9" name="Subtitle 4">
            <a:extLst>
              <a:ext uri="{FF2B5EF4-FFF2-40B4-BE49-F238E27FC236}">
                <a16:creationId xmlns:a16="http://schemas.microsoft.com/office/drawing/2014/main" id="{A664E22C-2234-DE4D-D82B-2B836F9CEC26}"/>
              </a:ext>
            </a:extLst>
          </p:cNvPr>
          <p:cNvSpPr txBox="1">
            <a:spLocks/>
          </p:cNvSpPr>
          <p:nvPr/>
        </p:nvSpPr>
        <p:spPr bwMode="auto">
          <a:xfrm>
            <a:off x="477994" y="2420316"/>
            <a:ext cx="4846320" cy="9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defTabSz="685800" rtl="0" fontAlgn="base">
              <a:lnSpc>
                <a:spcPct val="110000"/>
              </a:lnSpc>
              <a:spcBef>
                <a:spcPts val="600"/>
              </a:spcBef>
              <a:spcAft>
                <a:spcPct val="0"/>
              </a:spcAft>
              <a:buFont typeface="Arial" panose="020B0604020202020204" pitchFamily="34" charset="0"/>
              <a:buNone/>
              <a:defRPr sz="1000" i="1" kern="1200">
                <a:solidFill>
                  <a:schemeClr val="bg1"/>
                </a:solidFill>
                <a:latin typeface="+mj-lt"/>
                <a:ea typeface="+mn-ea"/>
                <a:cs typeface="+mn-cs"/>
              </a:defRPr>
            </a:lvl1pPr>
            <a:lvl2pPr marL="342900" indent="0" algn="ctr" defTabSz="685800" rtl="0" fontAlgn="base">
              <a:lnSpc>
                <a:spcPct val="110000"/>
              </a:lnSpc>
              <a:spcBef>
                <a:spcPts val="6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fontAlgn="base">
              <a:lnSpc>
                <a:spcPct val="110000"/>
              </a:lnSpc>
              <a:spcBef>
                <a:spcPts val="6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spcBef>
                <a:spcPts val="0"/>
              </a:spcBef>
            </a:pPr>
            <a:r>
              <a:rPr lang="en-US" sz="1400" b="1" dirty="0"/>
              <a:t>Kerry Brenner</a:t>
            </a:r>
          </a:p>
          <a:p>
            <a:pPr eaLnBrk="1" hangingPunct="1">
              <a:spcBef>
                <a:spcPts val="0"/>
              </a:spcBef>
            </a:pPr>
            <a:r>
              <a:rPr lang="en-US" sz="1400" dirty="0"/>
              <a:t>Board on Science Education</a:t>
            </a:r>
          </a:p>
          <a:p>
            <a:pPr eaLnBrk="1" hangingPunct="1">
              <a:spcBef>
                <a:spcPts val="0"/>
              </a:spcBef>
            </a:pPr>
            <a:r>
              <a:rPr lang="en-US" sz="1400" dirty="0"/>
              <a:t>National Academies of Science, Engineering, and Medicine</a:t>
            </a:r>
          </a:p>
          <a:p>
            <a:pPr eaLnBrk="1" hangingPunct="1">
              <a:spcBef>
                <a:spcPts val="0"/>
              </a:spcBef>
            </a:pPr>
            <a:endParaRPr lang="en-US" sz="1400" dirty="0"/>
          </a:p>
        </p:txBody>
      </p:sp>
      <p:sp>
        <p:nvSpPr>
          <p:cNvPr id="2" name="Subtitle 4">
            <a:extLst>
              <a:ext uri="{FF2B5EF4-FFF2-40B4-BE49-F238E27FC236}">
                <a16:creationId xmlns:a16="http://schemas.microsoft.com/office/drawing/2014/main" id="{11061017-A460-1271-7426-0BBB4A21D0FA}"/>
              </a:ext>
            </a:extLst>
          </p:cNvPr>
          <p:cNvSpPr txBox="1">
            <a:spLocks/>
          </p:cNvSpPr>
          <p:nvPr/>
        </p:nvSpPr>
        <p:spPr bwMode="auto">
          <a:xfrm>
            <a:off x="477994" y="4075909"/>
            <a:ext cx="4846320" cy="9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defTabSz="685800" rtl="0" fontAlgn="base">
              <a:lnSpc>
                <a:spcPct val="110000"/>
              </a:lnSpc>
              <a:spcBef>
                <a:spcPts val="600"/>
              </a:spcBef>
              <a:spcAft>
                <a:spcPct val="0"/>
              </a:spcAft>
              <a:buFont typeface="Arial" panose="020B0604020202020204" pitchFamily="34" charset="0"/>
              <a:buNone/>
              <a:defRPr sz="1000" i="1" kern="1200">
                <a:solidFill>
                  <a:schemeClr val="bg1"/>
                </a:solidFill>
                <a:latin typeface="+mj-lt"/>
                <a:ea typeface="+mn-ea"/>
                <a:cs typeface="+mn-cs"/>
              </a:defRPr>
            </a:lvl1pPr>
            <a:lvl2pPr marL="342900" indent="0" algn="ctr" defTabSz="685800" rtl="0" fontAlgn="base">
              <a:lnSpc>
                <a:spcPct val="110000"/>
              </a:lnSpc>
              <a:spcBef>
                <a:spcPts val="6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fontAlgn="base">
              <a:lnSpc>
                <a:spcPct val="110000"/>
              </a:lnSpc>
              <a:spcBef>
                <a:spcPts val="6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fontAlgn="base">
              <a:lnSpc>
                <a:spcPct val="110000"/>
              </a:lnSpc>
              <a:spcBef>
                <a:spcPts val="6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spcBef>
                <a:spcPts val="0"/>
              </a:spcBef>
            </a:pPr>
            <a:r>
              <a:rPr lang="en-US" sz="1400" b="1" dirty="0"/>
              <a:t>Archie Holmes</a:t>
            </a:r>
          </a:p>
          <a:p>
            <a:pPr eaLnBrk="1" hangingPunct="1">
              <a:spcBef>
                <a:spcPts val="0"/>
              </a:spcBef>
            </a:pPr>
            <a:r>
              <a:rPr lang="en-US" sz="1400" dirty="0"/>
              <a:t>Executive Vice Chancellor</a:t>
            </a:r>
          </a:p>
          <a:p>
            <a:pPr eaLnBrk="1" hangingPunct="1">
              <a:spcBef>
                <a:spcPts val="0"/>
              </a:spcBef>
            </a:pPr>
            <a:r>
              <a:rPr lang="en-US" sz="1400" dirty="0"/>
              <a:t>University of Texas System</a:t>
            </a:r>
          </a:p>
          <a:p>
            <a:pPr eaLnBrk="1" hangingPunct="1">
              <a:spcBef>
                <a:spcPts val="0"/>
              </a:spcBef>
            </a:pPr>
            <a:endParaRPr lang="en-US" sz="1400" dirty="0"/>
          </a:p>
        </p:txBody>
      </p:sp>
    </p:spTree>
    <p:extLst>
      <p:ext uri="{BB962C8B-B14F-4D97-AF65-F5344CB8AC3E}">
        <p14:creationId xmlns:p14="http://schemas.microsoft.com/office/powerpoint/2010/main" val="280820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E7B3-806E-313E-9080-21D00A65BA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B4C920-787A-F8AE-57F0-8EBA2FF01FE1}"/>
              </a:ext>
            </a:extLst>
          </p:cNvPr>
          <p:cNvSpPr>
            <a:spLocks noGrp="1"/>
          </p:cNvSpPr>
          <p:nvPr>
            <p:ph type="title"/>
          </p:nvPr>
        </p:nvSpPr>
        <p:spPr>
          <a:xfrm>
            <a:off x="141890" y="328422"/>
            <a:ext cx="3962603" cy="913396"/>
          </a:xfrm>
        </p:spPr>
        <p:txBody>
          <a:bodyPr/>
          <a:lstStyle/>
          <a:p>
            <a:r>
              <a:rPr lang="en-US" sz="2400" dirty="0">
                <a:latin typeface="+mn-lt"/>
                <a:ea typeface="Times New Roman" panose="02020603050405020304" pitchFamily="18" charset="0"/>
              </a:rPr>
              <a:t>Chapter 4: </a:t>
            </a:r>
            <a:r>
              <a:rPr lang="en-US" sz="2400" dirty="0">
                <a:effectLst/>
                <a:latin typeface="+mn-lt"/>
                <a:ea typeface="Times New Roman" panose="02020603050405020304" pitchFamily="18" charset="0"/>
              </a:rPr>
              <a:t>Principles for Equitable and Effective Teaching of Undergraduate STEM Education</a:t>
            </a:r>
            <a:br>
              <a:rPr lang="en-US" sz="2400" dirty="0">
                <a:latin typeface="+mn-lt"/>
                <a:ea typeface="Times New Roman" panose="02020603050405020304" pitchFamily="18" charset="0"/>
              </a:rPr>
            </a:br>
            <a:br>
              <a:rPr lang="en-US" sz="2400" dirty="0">
                <a:effectLst/>
                <a:latin typeface="+mn-lt"/>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DE734DDF-C3BC-DE65-9044-71B88D04DA9B}"/>
              </a:ext>
            </a:extLst>
          </p:cNvPr>
          <p:cNvSpPr>
            <a:spLocks noGrp="1"/>
          </p:cNvSpPr>
          <p:nvPr>
            <p:ph idx="1"/>
          </p:nvPr>
        </p:nvSpPr>
        <p:spPr>
          <a:xfrm>
            <a:off x="0" y="2106024"/>
            <a:ext cx="4409440" cy="2587896"/>
          </a:xfrm>
          <a:solidFill>
            <a:schemeClr val="bg1"/>
          </a:solidFill>
        </p:spPr>
        <p:txBody>
          <a:bodyPr/>
          <a:lstStyle/>
          <a:p>
            <a:pPr marL="274320">
              <a:lnSpc>
                <a:spcPct val="100000"/>
              </a:lnSpc>
              <a:spcBef>
                <a:spcPts val="1200"/>
              </a:spcBef>
              <a:spcAft>
                <a:spcPts val="1200"/>
              </a:spcAft>
            </a:pPr>
            <a:endParaRPr lang="en-US" sz="1800" dirty="0">
              <a:solidFill>
                <a:schemeClr val="tx1">
                  <a:lumMod val="50000"/>
                </a:schemeClr>
              </a:solidFill>
              <a:effectLst/>
              <a:latin typeface="Times New Roman" panose="02020603050405020304" pitchFamily="18" charset="0"/>
              <a:ea typeface="Times New Roman" panose="02020603050405020304" pitchFamily="18" charset="0"/>
            </a:endParaRPr>
          </a:p>
          <a:p>
            <a:pPr marL="617220" indent="-342900">
              <a:lnSpc>
                <a:spcPct val="100000"/>
              </a:lnSpc>
              <a:spcBef>
                <a:spcPts val="1200"/>
              </a:spcBef>
              <a:spcAft>
                <a:spcPts val="1200"/>
              </a:spcAft>
              <a:buFont typeface="+mj-lt"/>
              <a:buAutoNum type="arabicPeriod"/>
            </a:pPr>
            <a:r>
              <a:rPr lang="en-US" sz="1800" dirty="0">
                <a:solidFill>
                  <a:schemeClr val="tx1">
                    <a:lumMod val="50000"/>
                  </a:schemeClr>
                </a:solidFill>
                <a:effectLst/>
                <a:latin typeface="Times New Roman" panose="02020603050405020304" pitchFamily="18" charset="0"/>
                <a:ea typeface="Times New Roman" panose="02020603050405020304" pitchFamily="18" charset="0"/>
              </a:rPr>
              <a:t>Students need opportunities to actively engage in disciplinary learning</a:t>
            </a:r>
            <a:endParaRPr lang="en-US" sz="1800" dirty="0">
              <a:solidFill>
                <a:schemeClr val="tx1">
                  <a:lumMod val="50000"/>
                </a:schemeClr>
              </a:solidFill>
              <a:latin typeface="Times New Roman" panose="02020603050405020304" pitchFamily="18" charset="0"/>
              <a:ea typeface="Times New Roman" panose="02020603050405020304" pitchFamily="18" charset="0"/>
            </a:endParaRPr>
          </a:p>
          <a:p>
            <a:pPr marL="617220" indent="-342900">
              <a:lnSpc>
                <a:spcPct val="100000"/>
              </a:lnSpc>
              <a:spcBef>
                <a:spcPts val="1200"/>
              </a:spcBef>
              <a:spcAft>
                <a:spcPts val="1200"/>
              </a:spcAft>
              <a:buFont typeface="+mj-lt"/>
              <a:buAutoNum type="arabicPeriod"/>
            </a:pPr>
            <a:r>
              <a:rPr lang="en-US" sz="1800" dirty="0">
                <a:solidFill>
                  <a:schemeClr val="tx1">
                    <a:lumMod val="50000"/>
                  </a:schemeClr>
                </a:solidFill>
                <a:effectLst/>
                <a:latin typeface="Times New Roman" panose="02020603050405020304" pitchFamily="18" charset="0"/>
                <a:ea typeface="Times New Roman" panose="02020603050405020304" pitchFamily="18" charset="0"/>
              </a:rPr>
              <a:t>Students’ diverse interests, goals, knowledge, and experiences can be leveraged to enhance learning</a:t>
            </a:r>
          </a:p>
          <a:p>
            <a:pPr marL="274320">
              <a:lnSpc>
                <a:spcPct val="100000"/>
              </a:lnSpc>
              <a:spcBef>
                <a:spcPts val="1200"/>
              </a:spcBef>
              <a:spcAft>
                <a:spcPts val="1200"/>
              </a:spcAft>
            </a:pPr>
            <a:endParaRPr lang="en-US" dirty="0">
              <a:solidFill>
                <a:schemeClr val="tx1">
                  <a:lumMod val="50000"/>
                </a:schemeClr>
              </a:solidFill>
            </a:endParaRPr>
          </a:p>
        </p:txBody>
      </p:sp>
      <p:sp>
        <p:nvSpPr>
          <p:cNvPr id="2" name="Slide Number Placeholder 1">
            <a:extLst>
              <a:ext uri="{FF2B5EF4-FFF2-40B4-BE49-F238E27FC236}">
                <a16:creationId xmlns:a16="http://schemas.microsoft.com/office/drawing/2014/main" id="{073F43C5-04CE-1085-18C3-D8B3EF8DFDB8}"/>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10</a:t>
            </a:fld>
            <a:endParaRPr lang="en-US" dirty="0"/>
          </a:p>
        </p:txBody>
      </p:sp>
      <p:sp>
        <p:nvSpPr>
          <p:cNvPr id="6" name="Title 3">
            <a:extLst>
              <a:ext uri="{FF2B5EF4-FFF2-40B4-BE49-F238E27FC236}">
                <a16:creationId xmlns:a16="http://schemas.microsoft.com/office/drawing/2014/main" id="{0045C43B-9B67-FBF9-CB65-801AD13C81A2}"/>
              </a:ext>
            </a:extLst>
          </p:cNvPr>
          <p:cNvSpPr txBox="1">
            <a:spLocks/>
          </p:cNvSpPr>
          <p:nvPr/>
        </p:nvSpPr>
        <p:spPr bwMode="auto">
          <a:xfrm>
            <a:off x="4572000" y="328422"/>
            <a:ext cx="3607288" cy="91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algn="ctr" eaLnBrk="1" hangingPunct="1"/>
            <a:endParaRPr lang="en-US" dirty="0"/>
          </a:p>
        </p:txBody>
      </p:sp>
      <p:sp>
        <p:nvSpPr>
          <p:cNvPr id="7" name="Content Placeholder 13">
            <a:extLst>
              <a:ext uri="{FF2B5EF4-FFF2-40B4-BE49-F238E27FC236}">
                <a16:creationId xmlns:a16="http://schemas.microsoft.com/office/drawing/2014/main" id="{D8CC290F-2B1F-FB66-C8D5-28BA7A8F4093}"/>
              </a:ext>
            </a:extLst>
          </p:cNvPr>
          <p:cNvSpPr>
            <a:spLocks noGrp="1"/>
          </p:cNvSpPr>
          <p:nvPr>
            <p:ph idx="13"/>
          </p:nvPr>
        </p:nvSpPr>
        <p:spPr>
          <a:xfrm>
            <a:off x="4323820" y="-55273"/>
            <a:ext cx="4307985" cy="4959457"/>
          </a:xfrm>
        </p:spPr>
        <p:txBody>
          <a:bodyPr/>
          <a:lstStyle/>
          <a:p>
            <a:pPr marL="571500" indent="-342900">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571500" indent="-342900">
              <a:lnSpc>
                <a:spcPct val="107000"/>
              </a:lnSpc>
              <a:spcBef>
                <a:spcPts val="0"/>
              </a:spcBef>
              <a:spcAft>
                <a:spcPts val="0"/>
              </a:spcAft>
              <a:buFont typeface="+mj-lt"/>
              <a:buAutoNum type="arabicPeriod" startAt="3"/>
            </a:pPr>
            <a:r>
              <a:rPr lang="en-US" sz="1800" dirty="0">
                <a:effectLst/>
                <a:latin typeface="Times New Roman" panose="02020603050405020304" pitchFamily="18" charset="0"/>
                <a:ea typeface="Times New Roman" panose="02020603050405020304" pitchFamily="18" charset="0"/>
              </a:rPr>
              <a:t>STEM learning involves affective and social dimensions</a:t>
            </a:r>
          </a:p>
          <a:p>
            <a:pPr marL="571500" indent="-342900">
              <a:lnSpc>
                <a:spcPct val="107000"/>
              </a:lnSpc>
              <a:spcBef>
                <a:spcPts val="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571500" indent="-342900">
              <a:lnSpc>
                <a:spcPct val="107000"/>
              </a:lnSpc>
              <a:spcBef>
                <a:spcPts val="0"/>
              </a:spcBef>
              <a:spcAft>
                <a:spcPts val="0"/>
              </a:spcAft>
              <a:buFont typeface="+mj-lt"/>
              <a:buAutoNum type="arabicPeriod" startAt="3"/>
            </a:pPr>
            <a:r>
              <a:rPr lang="en-US" sz="1800" dirty="0">
                <a:effectLst/>
                <a:latin typeface="Times New Roman" panose="02020603050405020304" pitchFamily="18" charset="0"/>
                <a:ea typeface="Times New Roman" panose="02020603050405020304" pitchFamily="18" charset="0"/>
              </a:rPr>
              <a:t>Identity and sense of belonging shape STEM teaching and learning</a:t>
            </a:r>
          </a:p>
          <a:p>
            <a:pPr marL="571500" indent="-342900">
              <a:lnSpc>
                <a:spcPct val="107000"/>
              </a:lnSpc>
              <a:spcBef>
                <a:spcPts val="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571500" indent="-342900">
              <a:lnSpc>
                <a:spcPct val="107000"/>
              </a:lnSpc>
              <a:spcBef>
                <a:spcPts val="0"/>
              </a:spcBef>
              <a:spcAft>
                <a:spcPts val="0"/>
              </a:spcAft>
              <a:buFont typeface="+mj-lt"/>
              <a:buAutoNum type="arabicPeriod" startAt="3"/>
            </a:pPr>
            <a:r>
              <a:rPr lang="en-US" sz="1800" dirty="0">
                <a:effectLst/>
                <a:latin typeface="Times New Roman" panose="02020603050405020304" pitchFamily="18" charset="0"/>
                <a:ea typeface="Times New Roman" panose="02020603050405020304" pitchFamily="18" charset="0"/>
              </a:rPr>
              <a:t>Multiple forms of data can provide evidence to inform improvement</a:t>
            </a:r>
          </a:p>
          <a:p>
            <a:pPr marL="571500" indent="-342900">
              <a:lnSpc>
                <a:spcPct val="107000"/>
              </a:lnSpc>
              <a:spcBef>
                <a:spcPts val="0"/>
              </a:spcBef>
              <a:spcAft>
                <a:spcPts val="0"/>
              </a:spcAft>
              <a:buFont typeface="+mj-lt"/>
              <a:buAutoNum type="arabicPeriod" startAt="3"/>
            </a:pPr>
            <a:endParaRPr lang="en-US" sz="1800" dirty="0">
              <a:latin typeface="Times New Roman" panose="02020603050405020304" pitchFamily="18" charset="0"/>
              <a:ea typeface="Times New Roman" panose="02020603050405020304" pitchFamily="18" charset="0"/>
            </a:endParaRPr>
          </a:p>
          <a:p>
            <a:pPr marL="571500" indent="-342900">
              <a:lnSpc>
                <a:spcPct val="107000"/>
              </a:lnSpc>
              <a:spcBef>
                <a:spcPts val="0"/>
              </a:spcBef>
              <a:spcAft>
                <a:spcPts val="0"/>
              </a:spcAft>
              <a:buFont typeface="+mj-lt"/>
              <a:buAutoNum type="arabicPeriod" startAt="3"/>
            </a:pPr>
            <a:r>
              <a:rPr lang="en-US" sz="1800" dirty="0">
                <a:effectLst/>
                <a:latin typeface="Times New Roman" panose="02020603050405020304" pitchFamily="18" charset="0"/>
                <a:ea typeface="Times New Roman" panose="02020603050405020304" pitchFamily="18" charset="0"/>
              </a:rPr>
              <a:t>Flexibility and responsiveness to situational and contextual factors support student learning</a:t>
            </a:r>
          </a:p>
          <a:p>
            <a:pPr marL="571500" indent="-342900">
              <a:lnSpc>
                <a:spcPct val="107000"/>
              </a:lnSpc>
              <a:spcBef>
                <a:spcPts val="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571500" indent="-342900">
              <a:lnSpc>
                <a:spcPct val="107000"/>
              </a:lnSpc>
              <a:spcBef>
                <a:spcPts val="0"/>
              </a:spcBef>
              <a:spcAft>
                <a:spcPts val="0"/>
              </a:spcAft>
              <a:buFont typeface="+mj-lt"/>
              <a:buAutoNum type="arabicPeriod" startAt="3"/>
            </a:pPr>
            <a:r>
              <a:rPr lang="en-US" sz="1800" dirty="0">
                <a:effectLst/>
                <a:latin typeface="Times New Roman" panose="02020603050405020304" pitchFamily="18" charset="0"/>
                <a:ea typeface="Times New Roman" panose="02020603050405020304" pitchFamily="18" charset="0"/>
              </a:rPr>
              <a:t>Intentionality and transparency create more equitable opportunities</a:t>
            </a:r>
          </a:p>
          <a:p>
            <a:pPr marL="22860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2860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2860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2860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endParaRPr lang="en-US" sz="1800" kern="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965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A3053E-E9C3-EFBC-5F28-343A95921235}"/>
              </a:ext>
            </a:extLst>
          </p:cNvPr>
          <p:cNvSpPr>
            <a:spLocks noGrp="1"/>
          </p:cNvSpPr>
          <p:nvPr>
            <p:ph type="sldNum" sz="quarter" idx="10"/>
          </p:nvPr>
        </p:nvSpPr>
        <p:spPr/>
        <p:txBody>
          <a:bodyPr/>
          <a:lstStyle/>
          <a:p>
            <a:pPr>
              <a:defRPr/>
            </a:pPr>
            <a:fld id="{F6D317A7-2A9D-475E-A714-39554053AE89}" type="slidenum">
              <a:rPr lang="en-US" smtClean="0"/>
              <a:pPr>
                <a:defRPr/>
              </a:pPr>
              <a:t>11</a:t>
            </a:fld>
            <a:endParaRPr lang="en-US" dirty="0"/>
          </a:p>
        </p:txBody>
      </p:sp>
      <p:pic>
        <p:nvPicPr>
          <p:cNvPr id="3" name="Picture 2" descr="A diagram of a stem teaching&#10;&#10;AI-generated content may be incorrect.">
            <a:extLst>
              <a:ext uri="{FF2B5EF4-FFF2-40B4-BE49-F238E27FC236}">
                <a16:creationId xmlns:a16="http://schemas.microsoft.com/office/drawing/2014/main" id="{C0FEAB0E-8652-7AA1-6D4C-F839941A9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1" y="952788"/>
            <a:ext cx="3228978" cy="3237923"/>
          </a:xfrm>
          <a:prstGeom prst="rect">
            <a:avLst/>
          </a:prstGeom>
        </p:spPr>
      </p:pic>
      <p:pic>
        <p:nvPicPr>
          <p:cNvPr id="7" name="Picture 6" descr="A diagram of a stem teaching&#10;&#10;AI-generated content may be incorrect.">
            <a:extLst>
              <a:ext uri="{FF2B5EF4-FFF2-40B4-BE49-F238E27FC236}">
                <a16:creationId xmlns:a16="http://schemas.microsoft.com/office/drawing/2014/main" id="{E149EB5F-B5D1-9887-A795-77AEADF67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559" y="637309"/>
            <a:ext cx="3879273" cy="3879273"/>
          </a:xfrm>
          <a:prstGeom prst="rect">
            <a:avLst/>
          </a:prstGeom>
        </p:spPr>
      </p:pic>
      <p:pic>
        <p:nvPicPr>
          <p:cNvPr id="10" name="Picture 9" descr="A diagram of a diagram&#10;&#10;AI-generated content may be incorrect.">
            <a:extLst>
              <a:ext uri="{FF2B5EF4-FFF2-40B4-BE49-F238E27FC236}">
                <a16:creationId xmlns:a16="http://schemas.microsoft.com/office/drawing/2014/main" id="{97D897F5-E997-CE13-EF18-B5BCCACA7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328" y="323418"/>
            <a:ext cx="4507345" cy="4507345"/>
          </a:xfrm>
          <a:prstGeom prst="rect">
            <a:avLst/>
          </a:prstGeom>
        </p:spPr>
      </p:pic>
      <p:pic>
        <p:nvPicPr>
          <p:cNvPr id="8" name="Picture 7" descr="A diagram of a diagram&#10;&#10;AI-generated content may be incorrect.">
            <a:extLst>
              <a:ext uri="{FF2B5EF4-FFF2-40B4-BE49-F238E27FC236}">
                <a16:creationId xmlns:a16="http://schemas.microsoft.com/office/drawing/2014/main" id="{0EC8B9F9-BBC3-9DFB-CA4B-1FDA6E218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
        <p:nvSpPr>
          <p:cNvPr id="16" name="TextBox 15">
            <a:extLst>
              <a:ext uri="{FF2B5EF4-FFF2-40B4-BE49-F238E27FC236}">
                <a16:creationId xmlns:a16="http://schemas.microsoft.com/office/drawing/2014/main" id="{08A8D18D-76A8-95A9-485C-0027F6E13B37}"/>
              </a:ext>
            </a:extLst>
          </p:cNvPr>
          <p:cNvSpPr txBox="1"/>
          <p:nvPr/>
        </p:nvSpPr>
        <p:spPr>
          <a:xfrm rot="-2400000">
            <a:off x="2815416" y="1121158"/>
            <a:ext cx="1130438" cy="338554"/>
          </a:xfrm>
          <a:prstGeom prst="rect">
            <a:avLst/>
          </a:prstGeom>
          <a:noFill/>
        </p:spPr>
        <p:txBody>
          <a:bodyPr wrap="none" rtlCol="0">
            <a:spAutoFit/>
          </a:bodyPr>
          <a:lstStyle/>
          <a:p>
            <a:pPr algn="l"/>
            <a:r>
              <a:rPr lang="en-US" sz="1600" b="1" dirty="0">
                <a:solidFill>
                  <a:srgbClr val="C00000"/>
                </a:solidFill>
              </a:rPr>
              <a:t>Chapter 5</a:t>
            </a:r>
          </a:p>
        </p:txBody>
      </p:sp>
      <p:sp>
        <p:nvSpPr>
          <p:cNvPr id="18" name="TextBox 17">
            <a:extLst>
              <a:ext uri="{FF2B5EF4-FFF2-40B4-BE49-F238E27FC236}">
                <a16:creationId xmlns:a16="http://schemas.microsoft.com/office/drawing/2014/main" id="{908C9E50-2044-57B2-B9EF-D5149C18E2E2}"/>
              </a:ext>
            </a:extLst>
          </p:cNvPr>
          <p:cNvSpPr txBox="1"/>
          <p:nvPr/>
        </p:nvSpPr>
        <p:spPr>
          <a:xfrm rot="-2400000">
            <a:off x="1710285" y="1434151"/>
            <a:ext cx="1620957" cy="338554"/>
          </a:xfrm>
          <a:prstGeom prst="rect">
            <a:avLst/>
          </a:prstGeom>
          <a:noFill/>
        </p:spPr>
        <p:txBody>
          <a:bodyPr wrap="none" rtlCol="0">
            <a:spAutoFit/>
          </a:bodyPr>
          <a:lstStyle/>
          <a:p>
            <a:pPr algn="l"/>
            <a:r>
              <a:rPr lang="en-US" sz="1600" b="1" dirty="0">
                <a:solidFill>
                  <a:srgbClr val="C00000"/>
                </a:solidFill>
              </a:rPr>
              <a:t>Chapters 6 &amp; 7</a:t>
            </a:r>
          </a:p>
        </p:txBody>
      </p:sp>
      <p:sp>
        <p:nvSpPr>
          <p:cNvPr id="22" name="TextBox 21">
            <a:extLst>
              <a:ext uri="{FF2B5EF4-FFF2-40B4-BE49-F238E27FC236}">
                <a16:creationId xmlns:a16="http://schemas.microsoft.com/office/drawing/2014/main" id="{2D40644D-DDCD-B132-F119-2D7983472B04}"/>
              </a:ext>
            </a:extLst>
          </p:cNvPr>
          <p:cNvSpPr txBox="1"/>
          <p:nvPr/>
        </p:nvSpPr>
        <p:spPr>
          <a:xfrm rot="-2400000">
            <a:off x="1969090" y="783510"/>
            <a:ext cx="1620957" cy="338554"/>
          </a:xfrm>
          <a:prstGeom prst="rect">
            <a:avLst/>
          </a:prstGeom>
          <a:noFill/>
        </p:spPr>
        <p:txBody>
          <a:bodyPr wrap="none" rtlCol="0">
            <a:spAutoFit/>
          </a:bodyPr>
          <a:lstStyle/>
          <a:p>
            <a:pPr algn="l"/>
            <a:r>
              <a:rPr lang="en-US" sz="1600" b="1" dirty="0">
                <a:solidFill>
                  <a:srgbClr val="C00000"/>
                </a:solidFill>
              </a:rPr>
              <a:t>Chapters 8 &amp; 9</a:t>
            </a:r>
          </a:p>
        </p:txBody>
      </p:sp>
    </p:spTree>
    <p:extLst>
      <p:ext uri="{BB962C8B-B14F-4D97-AF65-F5344CB8AC3E}">
        <p14:creationId xmlns:p14="http://schemas.microsoft.com/office/powerpoint/2010/main" val="18949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3026-4AD4-CA36-38B6-A46FE818C4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9BF8F3-C304-4770-77EE-A7E81A48B182}"/>
              </a:ext>
            </a:extLst>
          </p:cNvPr>
          <p:cNvSpPr>
            <a:spLocks noGrp="1"/>
          </p:cNvSpPr>
          <p:nvPr>
            <p:ph type="title"/>
          </p:nvPr>
        </p:nvSpPr>
        <p:spPr>
          <a:xfrm>
            <a:off x="140683" y="184191"/>
            <a:ext cx="4152644" cy="705971"/>
          </a:xfrm>
        </p:spPr>
        <p:txBody>
          <a:bodyPr/>
          <a:lstStyle/>
          <a:p>
            <a:r>
              <a:rPr lang="en-US" sz="2200" dirty="0">
                <a:effectLst/>
                <a:latin typeface="+mn-lt"/>
                <a:ea typeface="Times New Roman" panose="02020603050405020304" pitchFamily="18" charset="0"/>
              </a:rPr>
              <a:t>Chapter 5: Using the Principles to Improve Learning Experiences</a:t>
            </a:r>
            <a:br>
              <a:rPr lang="en-US" sz="2200" dirty="0">
                <a:effectLst/>
                <a:latin typeface="+mn-lt"/>
                <a:ea typeface="Times New Roman" panose="02020603050405020304" pitchFamily="18" charset="0"/>
              </a:rPr>
            </a:br>
            <a:br>
              <a:rPr lang="en-US" sz="2200" dirty="0">
                <a:effectLst/>
                <a:latin typeface="+mn-lt"/>
                <a:ea typeface="Times New Roman" panose="02020603050405020304" pitchFamily="18" charset="0"/>
              </a:rPr>
            </a:br>
            <a:endParaRPr lang="en-US" sz="2200" dirty="0"/>
          </a:p>
        </p:txBody>
      </p:sp>
      <p:sp>
        <p:nvSpPr>
          <p:cNvPr id="2" name="Slide Number Placeholder 1">
            <a:extLst>
              <a:ext uri="{FF2B5EF4-FFF2-40B4-BE49-F238E27FC236}">
                <a16:creationId xmlns:a16="http://schemas.microsoft.com/office/drawing/2014/main" id="{B6CA0166-5121-F4FC-B437-1D6D5CD66E85}"/>
              </a:ext>
            </a:extLst>
          </p:cNvPr>
          <p:cNvSpPr>
            <a:spLocks noGrp="1"/>
          </p:cNvSpPr>
          <p:nvPr>
            <p:ph type="sldNum" sz="quarter" idx="12"/>
          </p:nvPr>
        </p:nvSpPr>
        <p:spPr>
          <a:xfrm>
            <a:off x="8059236" y="4604661"/>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12</a:t>
            </a:fld>
            <a:endParaRPr lang="en-US" dirty="0"/>
          </a:p>
        </p:txBody>
      </p:sp>
      <p:graphicFrame>
        <p:nvGraphicFramePr>
          <p:cNvPr id="9" name="Content Placeholder 4">
            <a:extLst>
              <a:ext uri="{FF2B5EF4-FFF2-40B4-BE49-F238E27FC236}">
                <a16:creationId xmlns:a16="http://schemas.microsoft.com/office/drawing/2014/main" id="{96032DAA-5FF6-447D-CD89-63CF1B806F42}"/>
              </a:ext>
            </a:extLst>
          </p:cNvPr>
          <p:cNvGraphicFramePr>
            <a:graphicFrameLocks noGrp="1"/>
          </p:cNvGraphicFramePr>
          <p:nvPr>
            <p:ph idx="1"/>
            <p:extLst>
              <p:ext uri="{D42A27DB-BD31-4B8C-83A1-F6EECF244321}">
                <p14:modId xmlns:p14="http://schemas.microsoft.com/office/powerpoint/2010/main" val="1367937619"/>
              </p:ext>
            </p:extLst>
          </p:nvPr>
        </p:nvGraphicFramePr>
        <p:xfrm>
          <a:off x="614177" y="1013192"/>
          <a:ext cx="7436350" cy="3502660"/>
        </p:xfrm>
        <a:graphic>
          <a:graphicData uri="http://schemas.openxmlformats.org/drawingml/2006/table">
            <a:tbl>
              <a:tblPr firstRow="1" bandRow="1">
                <a:tableStyleId>{5C22544A-7EE6-4342-B048-85BDC9FD1C3A}</a:tableStyleId>
              </a:tblPr>
              <a:tblGrid>
                <a:gridCol w="3718175">
                  <a:extLst>
                    <a:ext uri="{9D8B030D-6E8A-4147-A177-3AD203B41FA5}">
                      <a16:colId xmlns:a16="http://schemas.microsoft.com/office/drawing/2014/main" val="3127908284"/>
                    </a:ext>
                  </a:extLst>
                </a:gridCol>
                <a:gridCol w="3718175">
                  <a:extLst>
                    <a:ext uri="{9D8B030D-6E8A-4147-A177-3AD203B41FA5}">
                      <a16:colId xmlns:a16="http://schemas.microsoft.com/office/drawing/2014/main" val="2308667646"/>
                    </a:ext>
                  </a:extLst>
                </a:gridCol>
              </a:tblGrid>
              <a:tr h="370840">
                <a:tc>
                  <a:txBody>
                    <a:bodyPr/>
                    <a:lstStyle/>
                    <a:p>
                      <a:r>
                        <a:rPr lang="en-US" sz="1800" dirty="0"/>
                        <a:t>More of…</a:t>
                      </a:r>
                    </a:p>
                  </a:txBody>
                  <a:tcPr/>
                </a:tc>
                <a:tc>
                  <a:txBody>
                    <a:bodyPr/>
                    <a:lstStyle/>
                    <a:p>
                      <a:r>
                        <a:rPr lang="en-US" sz="1800" dirty="0"/>
                        <a:t>Less of…</a:t>
                      </a:r>
                    </a:p>
                  </a:txBody>
                  <a:tcPr/>
                </a:tc>
                <a:extLst>
                  <a:ext uri="{0D108BD9-81ED-4DB2-BD59-A6C34878D82A}">
                    <a16:rowId xmlns:a16="http://schemas.microsoft.com/office/drawing/2014/main" val="3468957823"/>
                  </a:ext>
                </a:extLst>
              </a:tr>
              <a:tr h="370840">
                <a:tc>
                  <a:txBody>
                    <a:bodyPr/>
                    <a:lstStyle/>
                    <a:p>
                      <a:r>
                        <a:rPr lang="en-US" dirty="0"/>
                        <a:t>Clear articulation of learning goals and how the work done in the course will help students achieve learning goals</a:t>
                      </a:r>
                    </a:p>
                  </a:txBody>
                  <a:tcPr/>
                </a:tc>
                <a:tc>
                  <a:txBody>
                    <a:bodyPr/>
                    <a:lstStyle/>
                    <a:p>
                      <a:r>
                        <a:rPr lang="en-US" sz="1350" kern="1200" dirty="0">
                          <a:solidFill>
                            <a:schemeClr val="dk1"/>
                          </a:solidFill>
                          <a:effectLst/>
                          <a:latin typeface="+mn-lt"/>
                          <a:ea typeface="+mn-ea"/>
                          <a:cs typeface="+mn-cs"/>
                        </a:rPr>
                        <a:t>A focus on getting through a set amount of content</a:t>
                      </a:r>
                      <a:r>
                        <a:rPr lang="en-US" dirty="0">
                          <a:effectLst/>
                        </a:rPr>
                        <a:t> </a:t>
                      </a:r>
                      <a:endParaRPr lang="en-US" dirty="0"/>
                    </a:p>
                  </a:txBody>
                  <a:tcPr/>
                </a:tc>
                <a:extLst>
                  <a:ext uri="{0D108BD9-81ED-4DB2-BD59-A6C34878D82A}">
                    <a16:rowId xmlns:a16="http://schemas.microsoft.com/office/drawing/2014/main" val="418987689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Course structures that engage students as active learners </a:t>
                      </a:r>
                    </a:p>
                  </a:txBody>
                  <a:tcPr/>
                </a:tc>
                <a:tc>
                  <a:txBody>
                    <a:bodyPr/>
                    <a:lstStyle/>
                    <a:p>
                      <a:r>
                        <a:rPr lang="en-US" sz="1350" kern="1200" dirty="0">
                          <a:solidFill>
                            <a:schemeClr val="dk1"/>
                          </a:solidFill>
                          <a:effectLst/>
                          <a:latin typeface="+mn-lt"/>
                          <a:ea typeface="+mn-ea"/>
                          <a:cs typeface="+mn-cs"/>
                        </a:rPr>
                        <a:t>Course structures that maintain students as passive receivers of information</a:t>
                      </a:r>
                      <a:r>
                        <a:rPr lang="en-US" dirty="0">
                          <a:effectLst/>
                        </a:rPr>
                        <a:t> </a:t>
                      </a:r>
                      <a:endParaRPr lang="en-US" dirty="0"/>
                    </a:p>
                  </a:txBody>
                  <a:tcPr/>
                </a:tc>
                <a:extLst>
                  <a:ext uri="{0D108BD9-81ED-4DB2-BD59-A6C34878D82A}">
                    <a16:rowId xmlns:a16="http://schemas.microsoft.com/office/drawing/2014/main" val="2759978424"/>
                  </a:ext>
                </a:extLst>
              </a:tr>
              <a:tr h="370840">
                <a:tc>
                  <a:txBody>
                    <a:bodyPr/>
                    <a:lstStyle/>
                    <a:p>
                      <a:r>
                        <a:rPr lang="en-US" sz="1350" kern="1200" dirty="0">
                          <a:solidFill>
                            <a:schemeClr val="dk1"/>
                          </a:solidFill>
                          <a:effectLst/>
                          <a:latin typeface="+mn-lt"/>
                          <a:ea typeface="+mn-ea"/>
                          <a:cs typeface="+mn-cs"/>
                        </a:rPr>
                        <a:t>Activities that regularly engage students in using the skills and knowledge of the discipline</a:t>
                      </a:r>
                      <a:r>
                        <a:rPr lang="en-US" dirty="0">
                          <a:effectLst/>
                        </a:rPr>
                        <a:t> </a:t>
                      </a:r>
                      <a:endParaRPr lang="en-US" dirty="0"/>
                    </a:p>
                  </a:txBody>
                  <a:tcPr/>
                </a:tc>
                <a:tc>
                  <a:txBody>
                    <a:bodyPr/>
                    <a:lstStyle/>
                    <a:p>
                      <a:r>
                        <a:rPr lang="en-US" sz="1350" kern="1200" dirty="0">
                          <a:solidFill>
                            <a:schemeClr val="dk1"/>
                          </a:solidFill>
                          <a:effectLst/>
                          <a:latin typeface="+mn-lt"/>
                          <a:ea typeface="+mn-ea"/>
                          <a:cs typeface="+mn-cs"/>
                        </a:rPr>
                        <a:t>Separate laboratory sections focused on skills without clear connections to course content </a:t>
                      </a:r>
                      <a:endParaRPr lang="en-US" dirty="0"/>
                    </a:p>
                  </a:txBody>
                  <a:tcPr/>
                </a:tc>
                <a:extLst>
                  <a:ext uri="{0D108BD9-81ED-4DB2-BD59-A6C34878D82A}">
                    <a16:rowId xmlns:a16="http://schemas.microsoft.com/office/drawing/2014/main" val="1247929173"/>
                  </a:ext>
                </a:extLst>
              </a:tr>
              <a:tr h="370840">
                <a:tc>
                  <a:txBody>
                    <a:bodyPr/>
                    <a:lstStyle/>
                    <a:p>
                      <a:r>
                        <a:rPr lang="en-US" sz="1350" kern="1200" dirty="0">
                          <a:solidFill>
                            <a:schemeClr val="dk1"/>
                          </a:solidFill>
                          <a:effectLst/>
                          <a:latin typeface="+mn-lt"/>
                          <a:ea typeface="+mn-ea"/>
                          <a:cs typeface="+mn-cs"/>
                        </a:rPr>
                        <a:t>Being transparent about opportunities and expectations for learning and engagement</a:t>
                      </a:r>
                      <a:r>
                        <a:rPr lang="en-US" dirty="0">
                          <a:effectLst/>
                        </a:rPr>
                        <a:t> </a:t>
                      </a:r>
                      <a:endParaRPr lang="en-US" dirty="0"/>
                    </a:p>
                  </a:txBody>
                  <a:tcPr/>
                </a:tc>
                <a:tc>
                  <a:txBody>
                    <a:bodyPr/>
                    <a:lstStyle/>
                    <a:p>
                      <a:r>
                        <a:rPr lang="en-US" sz="1350" kern="1200" dirty="0">
                          <a:solidFill>
                            <a:schemeClr val="dk1"/>
                          </a:solidFill>
                          <a:effectLst/>
                          <a:latin typeface="+mn-lt"/>
                          <a:ea typeface="+mn-ea"/>
                          <a:cs typeface="+mn-cs"/>
                        </a:rPr>
                        <a:t>Assuming that all students are aware of what they “should” be doing</a:t>
                      </a:r>
                      <a:r>
                        <a:rPr lang="en-US" dirty="0">
                          <a:effectLst/>
                        </a:rPr>
                        <a:t> </a:t>
                      </a:r>
                      <a:endParaRPr lang="en-US" dirty="0"/>
                    </a:p>
                  </a:txBody>
                  <a:tcPr/>
                </a:tc>
                <a:extLst>
                  <a:ext uri="{0D108BD9-81ED-4DB2-BD59-A6C34878D82A}">
                    <a16:rowId xmlns:a16="http://schemas.microsoft.com/office/drawing/2014/main" val="913228769"/>
                  </a:ext>
                </a:extLst>
              </a:tr>
              <a:tr h="370840">
                <a:tc>
                  <a:txBody>
                    <a:bodyPr/>
                    <a:lstStyle/>
                    <a:p>
                      <a:r>
                        <a:rPr lang="en-US" sz="1350" kern="1200" dirty="0">
                          <a:solidFill>
                            <a:schemeClr val="dk1"/>
                          </a:solidFill>
                          <a:effectLst/>
                          <a:latin typeface="+mn-lt"/>
                          <a:ea typeface="+mn-ea"/>
                          <a:cs typeface="+mn-cs"/>
                        </a:rPr>
                        <a:t>Grading practices that allow for formative feedback and focus on mastery</a:t>
                      </a:r>
                      <a:r>
                        <a:rPr lang="en-US" dirty="0">
                          <a:effectLst/>
                        </a:rPr>
                        <a:t> </a:t>
                      </a:r>
                      <a:endParaRPr lang="en-US" dirty="0"/>
                    </a:p>
                  </a:txBody>
                  <a:tcPr/>
                </a:tc>
                <a:tc>
                  <a:txBody>
                    <a:bodyPr/>
                    <a:lstStyle/>
                    <a:p>
                      <a:r>
                        <a:rPr lang="en-US" sz="1350" kern="1200" dirty="0">
                          <a:solidFill>
                            <a:schemeClr val="dk1"/>
                          </a:solidFill>
                          <a:effectLst/>
                          <a:latin typeface="+mn-lt"/>
                          <a:ea typeface="+mn-ea"/>
                          <a:cs typeface="+mn-cs"/>
                        </a:rPr>
                        <a:t>Grading practices that focus on a theoretical distribution (a curve) and promote competition in a few high-stakes assessments</a:t>
                      </a:r>
                      <a:r>
                        <a:rPr lang="en-US" dirty="0">
                          <a:effectLst/>
                        </a:rPr>
                        <a:t> </a:t>
                      </a:r>
                      <a:endParaRPr lang="en-US" dirty="0"/>
                    </a:p>
                  </a:txBody>
                  <a:tcPr/>
                </a:tc>
                <a:extLst>
                  <a:ext uri="{0D108BD9-81ED-4DB2-BD59-A6C34878D82A}">
                    <a16:rowId xmlns:a16="http://schemas.microsoft.com/office/drawing/2014/main" val="1916167136"/>
                  </a:ext>
                </a:extLst>
              </a:tr>
            </a:tbl>
          </a:graphicData>
        </a:graphic>
      </p:graphicFrame>
      <p:sp>
        <p:nvSpPr>
          <p:cNvPr id="10" name="Rectangle 9">
            <a:extLst>
              <a:ext uri="{FF2B5EF4-FFF2-40B4-BE49-F238E27FC236}">
                <a16:creationId xmlns:a16="http://schemas.microsoft.com/office/drawing/2014/main" id="{E8C900E0-C57C-71C4-A922-7509AC20717E}"/>
              </a:ext>
            </a:extLst>
          </p:cNvPr>
          <p:cNvSpPr/>
          <p:nvPr/>
        </p:nvSpPr>
        <p:spPr>
          <a:xfrm>
            <a:off x="614177" y="1379624"/>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D8460F-7476-B59B-2A35-08CF491DD1AD}"/>
              </a:ext>
            </a:extLst>
          </p:cNvPr>
          <p:cNvSpPr/>
          <p:nvPr/>
        </p:nvSpPr>
        <p:spPr>
          <a:xfrm>
            <a:off x="617662" y="2084681"/>
            <a:ext cx="7436350" cy="528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AD8F2F-FCFD-9705-85AA-4DF82D6193E2}"/>
              </a:ext>
            </a:extLst>
          </p:cNvPr>
          <p:cNvSpPr/>
          <p:nvPr/>
        </p:nvSpPr>
        <p:spPr>
          <a:xfrm>
            <a:off x="614177" y="2594548"/>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B1E173-7DCC-D918-1FFE-2AC5CEBD08AC}"/>
              </a:ext>
            </a:extLst>
          </p:cNvPr>
          <p:cNvSpPr/>
          <p:nvPr/>
        </p:nvSpPr>
        <p:spPr>
          <a:xfrm>
            <a:off x="614177" y="3302554"/>
            <a:ext cx="7436350" cy="49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2C263A-68AE-884D-C7CD-C6435A72DE03}"/>
              </a:ext>
            </a:extLst>
          </p:cNvPr>
          <p:cNvSpPr/>
          <p:nvPr/>
        </p:nvSpPr>
        <p:spPr>
          <a:xfrm>
            <a:off x="614177" y="3809881"/>
            <a:ext cx="7436350" cy="70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C5DD41-0D11-ABB8-FB24-00686CD0FA70}"/>
              </a:ext>
            </a:extLst>
          </p:cNvPr>
          <p:cNvSpPr txBox="1"/>
          <p:nvPr/>
        </p:nvSpPr>
        <p:spPr>
          <a:xfrm>
            <a:off x="7286707" y="4539258"/>
            <a:ext cx="837793" cy="276999"/>
          </a:xfrm>
          <a:prstGeom prst="rect">
            <a:avLst/>
          </a:prstGeom>
          <a:noFill/>
        </p:spPr>
        <p:txBody>
          <a:bodyPr wrap="none" rtlCol="0">
            <a:spAutoFit/>
          </a:bodyPr>
          <a:lstStyle/>
          <a:p>
            <a:pPr algn="l"/>
            <a:r>
              <a:rPr lang="en-US" sz="1200" b="1" i="1" dirty="0"/>
              <a:t>Table 5.1</a:t>
            </a:r>
          </a:p>
        </p:txBody>
      </p:sp>
    </p:spTree>
    <p:extLst>
      <p:ext uri="{BB962C8B-B14F-4D97-AF65-F5344CB8AC3E}">
        <p14:creationId xmlns:p14="http://schemas.microsoft.com/office/powerpoint/2010/main" val="447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46D5-49A0-2BF5-16AC-F18955777E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D775BE-0AC6-692D-F75C-1DAC6175C5DB}"/>
              </a:ext>
            </a:extLst>
          </p:cNvPr>
          <p:cNvSpPr>
            <a:spLocks noGrp="1"/>
          </p:cNvSpPr>
          <p:nvPr>
            <p:ph type="title"/>
          </p:nvPr>
        </p:nvSpPr>
        <p:spPr>
          <a:xfrm>
            <a:off x="141890" y="328422"/>
            <a:ext cx="3962603" cy="913396"/>
          </a:xfrm>
        </p:spPr>
        <p:txBody>
          <a:bodyPr/>
          <a:lstStyle/>
          <a:p>
            <a:r>
              <a:rPr lang="en-US" sz="2400" dirty="0">
                <a:latin typeface="+mn-lt"/>
                <a:ea typeface="Times New Roman" panose="02020603050405020304" pitchFamily="18" charset="0"/>
              </a:rPr>
              <a:t>Chapter 6: </a:t>
            </a:r>
            <a:r>
              <a:rPr lang="en-US" sz="2400" dirty="0">
                <a:effectLst/>
                <a:latin typeface="+mn-lt"/>
                <a:ea typeface="Times New Roman" panose="02020603050405020304" pitchFamily="18" charset="0"/>
              </a:rPr>
              <a:t>Role of Academic Units in Achieving Equitable and Effective Teaching</a:t>
            </a:r>
            <a:br>
              <a:rPr lang="en-US" sz="2400" dirty="0">
                <a:latin typeface="+mn-lt"/>
                <a:ea typeface="Times New Roman" panose="02020603050405020304" pitchFamily="18" charset="0"/>
              </a:rPr>
            </a:br>
            <a:br>
              <a:rPr lang="en-US" sz="2400" dirty="0">
                <a:effectLst/>
                <a:latin typeface="+mn-lt"/>
                <a:ea typeface="Times New Roman" panose="02020603050405020304" pitchFamily="18" charset="0"/>
              </a:rPr>
            </a:br>
            <a:endParaRPr lang="en-US" dirty="0"/>
          </a:p>
        </p:txBody>
      </p:sp>
      <p:sp>
        <p:nvSpPr>
          <p:cNvPr id="2" name="Slide Number Placeholder 1">
            <a:extLst>
              <a:ext uri="{FF2B5EF4-FFF2-40B4-BE49-F238E27FC236}">
                <a16:creationId xmlns:a16="http://schemas.microsoft.com/office/drawing/2014/main" id="{6599FD70-08E4-987E-DECD-259E33AF17AF}"/>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13</a:t>
            </a:fld>
            <a:endParaRPr lang="en-US" dirty="0"/>
          </a:p>
        </p:txBody>
      </p:sp>
      <p:sp>
        <p:nvSpPr>
          <p:cNvPr id="6" name="Title 3">
            <a:extLst>
              <a:ext uri="{FF2B5EF4-FFF2-40B4-BE49-F238E27FC236}">
                <a16:creationId xmlns:a16="http://schemas.microsoft.com/office/drawing/2014/main" id="{2335E849-104E-A6F3-E7B1-3D0F7528ACDE}"/>
              </a:ext>
            </a:extLst>
          </p:cNvPr>
          <p:cNvSpPr txBox="1">
            <a:spLocks/>
          </p:cNvSpPr>
          <p:nvPr/>
        </p:nvSpPr>
        <p:spPr bwMode="auto">
          <a:xfrm>
            <a:off x="4572000" y="328422"/>
            <a:ext cx="3607288" cy="91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algn="ctr" eaLnBrk="1" hangingPunct="1"/>
            <a:endParaRPr lang="en-US" dirty="0"/>
          </a:p>
        </p:txBody>
      </p:sp>
      <p:sp>
        <p:nvSpPr>
          <p:cNvPr id="7" name="Content Placeholder 13">
            <a:extLst>
              <a:ext uri="{FF2B5EF4-FFF2-40B4-BE49-F238E27FC236}">
                <a16:creationId xmlns:a16="http://schemas.microsoft.com/office/drawing/2014/main" id="{2838E78E-1F18-64A0-F65B-21E4CABC31AA}"/>
              </a:ext>
            </a:extLst>
          </p:cNvPr>
          <p:cNvSpPr>
            <a:spLocks noGrp="1"/>
          </p:cNvSpPr>
          <p:nvPr>
            <p:ph idx="13"/>
          </p:nvPr>
        </p:nvSpPr>
        <p:spPr>
          <a:xfrm>
            <a:off x="23523" y="1565137"/>
            <a:ext cx="4080970" cy="2767633"/>
          </a:xfrm>
        </p:spPr>
        <p:txBody>
          <a:bodyPr/>
          <a:lstStyle/>
          <a:p>
            <a:pPr marL="514350" indent="-285750">
              <a:lnSpc>
                <a:spcPct val="107000"/>
              </a:lnSpc>
              <a:spcBef>
                <a:spcPts val="0"/>
              </a:spcBef>
              <a:spcAft>
                <a:spcPts val="0"/>
              </a:spcAft>
              <a:buFont typeface="Wingdings" panose="05000000000000000000" pitchFamily="2" charset="2"/>
              <a:buChar char="§"/>
            </a:pP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Oversee teaching</a:t>
            </a:r>
          </a:p>
          <a:p>
            <a:pPr marL="514350" indent="-285750">
              <a:lnSpc>
                <a:spcPct val="107000"/>
              </a:lnSpc>
              <a:spcBef>
                <a:spcPts val="0"/>
              </a:spcBef>
              <a:spcAft>
                <a:spcPts val="0"/>
              </a:spcAft>
              <a:buFont typeface="Wingdings" panose="05000000000000000000" pitchFamily="2" charset="2"/>
              <a:buChar char="§"/>
            </a:pP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Intended-enacted-experienced (and hidden) curriculum</a:t>
            </a:r>
          </a:p>
          <a:p>
            <a:pPr marL="514350" marR="0" indent="-285750">
              <a:lnSpc>
                <a:spcPct val="107000"/>
              </a:lnSpc>
              <a:spcBef>
                <a:spcPts val="0"/>
              </a:spcBef>
              <a:spcAft>
                <a:spcPts val="0"/>
              </a:spcAft>
              <a:buFont typeface="Wingdings" panose="05000000000000000000" pitchFamily="2" charset="2"/>
              <a:buChar char="§"/>
            </a:pP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Academic and </a:t>
            </a: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d</a:t>
            </a: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isciplinary </a:t>
            </a: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c</a:t>
            </a: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ulture</a:t>
            </a:r>
          </a:p>
          <a:p>
            <a:pPr marL="514350" marR="0" indent="-285750">
              <a:lnSpc>
                <a:spcPct val="107000"/>
              </a:lnSpc>
              <a:spcBef>
                <a:spcPts val="0"/>
              </a:spcBef>
              <a:spcAft>
                <a:spcPts val="0"/>
              </a:spcAft>
              <a:buFont typeface="Wingdings" panose="05000000000000000000" pitchFamily="2" charset="2"/>
              <a:buChar char="§"/>
            </a:pP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Program learning outcomes</a:t>
            </a:r>
            <a:endPar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endParaRPr>
          </a:p>
          <a:p>
            <a:pPr marL="514350" marR="0" indent="-285750">
              <a:lnSpc>
                <a:spcPct val="107000"/>
              </a:lnSpc>
              <a:spcBef>
                <a:spcPts val="0"/>
              </a:spcBef>
              <a:spcAft>
                <a:spcPts val="0"/>
              </a:spcAft>
              <a:buFont typeface="Wingdings" panose="05000000000000000000" pitchFamily="2" charset="2"/>
              <a:buChar char="§"/>
            </a:pP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Foundational courses and coordinating across departments</a:t>
            </a:r>
          </a:p>
          <a:p>
            <a:pPr marL="514350" marR="0" indent="-285750">
              <a:lnSpc>
                <a:spcPct val="107000"/>
              </a:lnSpc>
              <a:spcBef>
                <a:spcPts val="0"/>
              </a:spcBef>
              <a:spcAft>
                <a:spcPts val="0"/>
              </a:spcAft>
              <a:buFont typeface="Wingdings" panose="05000000000000000000" pitchFamily="2" charset="2"/>
              <a:buChar char="§"/>
            </a:pP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Valuing and evaluating </a:t>
            </a:r>
            <a:r>
              <a:rPr lang="en-US" sz="1800" kern="100" dirty="0">
                <a:solidFill>
                  <a:srgbClr val="DEE5EA"/>
                </a:solidFill>
                <a:latin typeface="Calibri" panose="020F0502020204030204" pitchFamily="34" charset="0"/>
                <a:ea typeface="DengXian" panose="02010600030101010101" pitchFamily="2" charset="-122"/>
                <a:cs typeface="Arial" panose="020B0604020202020204" pitchFamily="34" charset="0"/>
              </a:rPr>
              <a:t>t</a:t>
            </a:r>
            <a:r>
              <a:rPr lang="en-US" sz="1800" kern="100" dirty="0">
                <a:solidFill>
                  <a:srgbClr val="DEE5EA"/>
                </a:solidFill>
                <a:effectLst/>
                <a:latin typeface="Calibri" panose="020F0502020204030204" pitchFamily="34" charset="0"/>
                <a:ea typeface="DengXian" panose="02010600030101010101" pitchFamily="2" charset="-122"/>
                <a:cs typeface="Arial" panose="020B0604020202020204" pitchFamily="34" charset="0"/>
              </a:rPr>
              <a:t>eaching</a:t>
            </a:r>
          </a:p>
        </p:txBody>
      </p:sp>
      <p:sp>
        <p:nvSpPr>
          <p:cNvPr id="8" name="TextBox 7">
            <a:extLst>
              <a:ext uri="{FF2B5EF4-FFF2-40B4-BE49-F238E27FC236}">
                <a16:creationId xmlns:a16="http://schemas.microsoft.com/office/drawing/2014/main" id="{2459B6B4-3247-13D1-BAB0-CBBAF5D2BB07}"/>
              </a:ext>
            </a:extLst>
          </p:cNvPr>
          <p:cNvSpPr txBox="1"/>
          <p:nvPr/>
        </p:nvSpPr>
        <p:spPr>
          <a:xfrm>
            <a:off x="4331508" y="166219"/>
            <a:ext cx="4307985" cy="5232202"/>
          </a:xfrm>
          <a:prstGeom prst="rect">
            <a:avLst/>
          </a:prstGeom>
          <a:noFill/>
        </p:spPr>
        <p:txBody>
          <a:bodyPr wrap="square">
            <a:spAutoFit/>
          </a:bodyPr>
          <a:lstStyle/>
          <a:p>
            <a:pPr marL="342900" marR="0" lvl="0" indent="-342900">
              <a:spcBef>
                <a:spcPts val="200"/>
              </a:spcBef>
              <a:spcAft>
                <a:spcPts val="20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Students are often expected to take multiple STEM courses, but the connections between the courses are often not well coordinated, and the overall goals for what students will learn across the courses are not always well articulated.</a:t>
            </a:r>
          </a:p>
          <a:p>
            <a:pPr marL="342900" marR="0" lvl="0" indent="-342900">
              <a:spcBef>
                <a:spcPts val="200"/>
              </a:spcBef>
              <a:spcAft>
                <a:spcPts val="20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Academic units hold collective responsibility for all learning experiences they oversee</a:t>
            </a:r>
            <a:r>
              <a:rPr lang="en-US" dirty="0">
                <a:latin typeface="Times New Roman" panose="02020603050405020304" pitchFamily="18" charset="0"/>
                <a:ea typeface="Times New Roman" panose="02020603050405020304" pitchFamily="18" charset="0"/>
              </a:rPr>
              <a:t> and can </a:t>
            </a:r>
            <a:r>
              <a:rPr lang="en-US" dirty="0">
                <a:effectLst/>
                <a:latin typeface="Times New Roman" panose="02020603050405020304" pitchFamily="18" charset="0"/>
                <a:ea typeface="Times New Roman" panose="02020603050405020304" pitchFamily="18" charset="0"/>
              </a:rPr>
              <a:t>improve the coherence of learning goals across course sequences, programs, and majors.</a:t>
            </a:r>
          </a:p>
          <a:p>
            <a:pPr marL="342900" marR="0" lvl="0" indent="-342900">
              <a:spcBef>
                <a:spcPts val="200"/>
              </a:spcBef>
              <a:spcAft>
                <a:spcPts val="20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Academic units play a major role in decisions and policies about teaching, including how teaching is valued, recognized, evaluated, and rewarded. </a:t>
            </a:r>
          </a:p>
          <a:p>
            <a:pPr marL="342900" marR="0" lvl="0" indent="-342900">
              <a:spcBef>
                <a:spcPts val="200"/>
              </a:spcBef>
              <a:spcAft>
                <a:spcPts val="200"/>
              </a:spcAft>
              <a:buFont typeface="Symbol" panose="05050102010706020507" pitchFamily="18" charset="2"/>
              <a:buChar char=""/>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95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B810-687E-414F-5EA9-1242EE9ADB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2A0006-11C0-5B10-8CAA-6D12ED411D44}"/>
              </a:ext>
            </a:extLst>
          </p:cNvPr>
          <p:cNvSpPr>
            <a:spLocks noGrp="1"/>
          </p:cNvSpPr>
          <p:nvPr>
            <p:ph type="title"/>
          </p:nvPr>
        </p:nvSpPr>
        <p:spPr>
          <a:xfrm>
            <a:off x="138594" y="166219"/>
            <a:ext cx="4192914" cy="913396"/>
          </a:xfrm>
        </p:spPr>
        <p:txBody>
          <a:bodyPr/>
          <a:lstStyle/>
          <a:p>
            <a:r>
              <a:rPr lang="en-US" sz="2200" dirty="0">
                <a:effectLst/>
                <a:latin typeface="+mn-lt"/>
                <a:ea typeface="Times New Roman" panose="02020603050405020304" pitchFamily="18" charset="0"/>
              </a:rPr>
              <a:t>Chapter 9: Role of the Institution in Creating Equitable and Effective Learning Environments</a:t>
            </a:r>
            <a:br>
              <a:rPr lang="en-US" sz="2200" dirty="0">
                <a:effectLst/>
                <a:latin typeface="+mn-lt"/>
                <a:ea typeface="Times New Roman" panose="02020603050405020304" pitchFamily="18" charset="0"/>
              </a:rPr>
            </a:br>
            <a:br>
              <a:rPr lang="en-US" sz="2200" dirty="0">
                <a:effectLst/>
                <a:latin typeface="+mn-lt"/>
                <a:ea typeface="Times New Roman" panose="02020603050405020304" pitchFamily="18" charset="0"/>
              </a:rPr>
            </a:br>
            <a:endParaRPr lang="en-US" sz="2200" dirty="0"/>
          </a:p>
        </p:txBody>
      </p:sp>
      <p:sp>
        <p:nvSpPr>
          <p:cNvPr id="2" name="Slide Number Placeholder 1">
            <a:extLst>
              <a:ext uri="{FF2B5EF4-FFF2-40B4-BE49-F238E27FC236}">
                <a16:creationId xmlns:a16="http://schemas.microsoft.com/office/drawing/2014/main" id="{05675F80-4A11-76E1-CE5D-2BEC0772119E}"/>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14</a:t>
            </a:fld>
            <a:endParaRPr lang="en-US" dirty="0"/>
          </a:p>
        </p:txBody>
      </p:sp>
      <p:sp>
        <p:nvSpPr>
          <p:cNvPr id="6" name="Title 3">
            <a:extLst>
              <a:ext uri="{FF2B5EF4-FFF2-40B4-BE49-F238E27FC236}">
                <a16:creationId xmlns:a16="http://schemas.microsoft.com/office/drawing/2014/main" id="{AFA65532-D853-CC60-375E-40C53A4B888E}"/>
              </a:ext>
            </a:extLst>
          </p:cNvPr>
          <p:cNvSpPr txBox="1">
            <a:spLocks/>
          </p:cNvSpPr>
          <p:nvPr/>
        </p:nvSpPr>
        <p:spPr bwMode="auto">
          <a:xfrm>
            <a:off x="4407108" y="166219"/>
            <a:ext cx="4192914" cy="457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marL="285750" indent="-285750">
              <a:lnSpc>
                <a:spcPct val="100000"/>
              </a:lnSpc>
              <a:spcBef>
                <a:spcPts val="200"/>
              </a:spcBef>
              <a:spcAft>
                <a:spcPts val="200"/>
              </a:spcAft>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Institutional change is an ongoing process of continuous improvement that can include </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opportunities to become familiar with goals and principles of change; </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recognition of an academic unit’s culture; </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attention to power dynamics in the institution; and </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latin typeface="Times New Roman" panose="02020603050405020304" pitchFamily="18" charset="0"/>
                <a:cs typeface="Times New Roman" panose="02020603050405020304" pitchFamily="18" charset="0"/>
              </a:rPr>
              <a:t>communication among key stakeholders.</a:t>
            </a:r>
          </a:p>
          <a:p>
            <a:pPr marL="285750" indent="-285750">
              <a:lnSpc>
                <a:spcPct val="100000"/>
              </a:lnSpc>
              <a:spcBef>
                <a:spcPts val="200"/>
              </a:spcBef>
              <a:spcAft>
                <a:spcPts val="200"/>
              </a:spcAft>
              <a:buFont typeface="Arial" panose="020B0604020202020204" pitchFamily="34" charset="0"/>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Data, both aggregated and disaggregated, are a key tool to understand, enact, and monitor change. </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Both quantitative and qualitative data are needed to fully understand what is happening in a system and to provide information to guide change efforts.</a:t>
            </a:r>
          </a:p>
          <a:p>
            <a:pPr marL="742950" lvl="1" indent="-285750">
              <a:lnSpc>
                <a:spcPct val="100000"/>
              </a:lnSpc>
              <a:spcBef>
                <a:spcPts val="200"/>
              </a:spcBef>
              <a:spcAft>
                <a:spcPts val="200"/>
              </a:spcAft>
              <a:buFont typeface="Arial" panose="020B0604020202020204" pitchFamily="34" charset="0"/>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Reflective analysis of data best guides policy and practice decisions and informs ongoing efforts at improvement. </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5">
            <a:extLst>
              <a:ext uri="{FF2B5EF4-FFF2-40B4-BE49-F238E27FC236}">
                <a16:creationId xmlns:a16="http://schemas.microsoft.com/office/drawing/2014/main" id="{4D8C91CE-346F-1D56-FDD5-CE1F76DF6E01}"/>
              </a:ext>
            </a:extLst>
          </p:cNvPr>
          <p:cNvPicPr>
            <a:picLocks noChangeAspect="1"/>
          </p:cNvPicPr>
          <p:nvPr/>
        </p:nvPicPr>
        <p:blipFill>
          <a:blip r:embed="rId3"/>
          <a:srcRect l="-1378" t="-331" r="497" b="9051"/>
          <a:stretch/>
        </p:blipFill>
        <p:spPr bwMode="auto">
          <a:xfrm>
            <a:off x="430256" y="1211885"/>
            <a:ext cx="3609590" cy="339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2C02C5B-537B-4385-EBD8-550DAC21E469}"/>
              </a:ext>
            </a:extLst>
          </p:cNvPr>
          <p:cNvSpPr txBox="1"/>
          <p:nvPr/>
        </p:nvSpPr>
        <p:spPr>
          <a:xfrm>
            <a:off x="3127417" y="4332278"/>
            <a:ext cx="912429" cy="276999"/>
          </a:xfrm>
          <a:prstGeom prst="rect">
            <a:avLst/>
          </a:prstGeom>
          <a:noFill/>
        </p:spPr>
        <p:txBody>
          <a:bodyPr wrap="none" rtlCol="0">
            <a:spAutoFit/>
          </a:bodyPr>
          <a:lstStyle/>
          <a:p>
            <a:pPr algn="l"/>
            <a:r>
              <a:rPr lang="en-US" sz="1200" b="1" i="1" dirty="0"/>
              <a:t>Figure 9.1</a:t>
            </a:r>
          </a:p>
        </p:txBody>
      </p:sp>
    </p:spTree>
    <p:extLst>
      <p:ext uri="{BB962C8B-B14F-4D97-AF65-F5344CB8AC3E}">
        <p14:creationId xmlns:p14="http://schemas.microsoft.com/office/powerpoint/2010/main" val="35964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55E2-0A91-E0CE-7F40-DE4E20AD55CC}"/>
            </a:ext>
          </a:extLst>
        </p:cNvPr>
        <p:cNvGrpSpPr/>
        <p:nvPr/>
      </p:nvGrpSpPr>
      <p:grpSpPr>
        <a:xfrm>
          <a:off x="0" y="0"/>
          <a:ext cx="0" cy="0"/>
          <a:chOff x="0" y="0"/>
          <a:chExt cx="0" cy="0"/>
        </a:xfrm>
      </p:grpSpPr>
      <p:pic>
        <p:nvPicPr>
          <p:cNvPr id="15" name="Picture Placeholder 20">
            <a:extLst>
              <a:ext uri="{FF2B5EF4-FFF2-40B4-BE49-F238E27FC236}">
                <a16:creationId xmlns:a16="http://schemas.microsoft.com/office/drawing/2014/main" id="{79D31C45-D2E9-3740-5F5F-A4619276EFD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E9F97584-93E9-A427-7864-19A2D44A355B}"/>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15</a:t>
            </a:fld>
            <a:endParaRPr lang="en-US"/>
          </a:p>
        </p:txBody>
      </p:sp>
      <p:sp>
        <p:nvSpPr>
          <p:cNvPr id="6" name="Content Placeholder 2">
            <a:extLst>
              <a:ext uri="{FF2B5EF4-FFF2-40B4-BE49-F238E27FC236}">
                <a16:creationId xmlns:a16="http://schemas.microsoft.com/office/drawing/2014/main" id="{108BAA3E-835B-67A3-C367-32210114DD8E}"/>
              </a:ext>
            </a:extLst>
          </p:cNvPr>
          <p:cNvSpPr txBox="1">
            <a:spLocks/>
          </p:cNvSpPr>
          <p:nvPr/>
        </p:nvSpPr>
        <p:spPr>
          <a:xfrm>
            <a:off x="282203" y="656279"/>
            <a:ext cx="8130276" cy="4174808"/>
          </a:xfrm>
          <a:prstGeom prst="rect">
            <a:avLst/>
          </a:prstGeom>
        </p:spPr>
        <p:txBody>
          <a:bodyPr>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lvl="1" indent="0" eaLnBrk="1" hangingPunct="1">
              <a:buNone/>
              <a:defRPr/>
            </a:pPr>
            <a:endParaRPr lang="en-US" sz="2000" b="1">
              <a:cs typeface="Calibri" panose="020F0502020204030204" pitchFamily="34" charset="0"/>
            </a:endParaRPr>
          </a:p>
        </p:txBody>
      </p:sp>
      <p:sp>
        <p:nvSpPr>
          <p:cNvPr id="3" name="TextBox 2">
            <a:extLst>
              <a:ext uri="{FF2B5EF4-FFF2-40B4-BE49-F238E27FC236}">
                <a16:creationId xmlns:a16="http://schemas.microsoft.com/office/drawing/2014/main" id="{0906FE37-8612-32F5-7B83-3E2C9F14A5D6}"/>
              </a:ext>
            </a:extLst>
          </p:cNvPr>
          <p:cNvSpPr txBox="1"/>
          <p:nvPr/>
        </p:nvSpPr>
        <p:spPr>
          <a:xfrm>
            <a:off x="1868214" y="771257"/>
            <a:ext cx="4459875" cy="400110"/>
          </a:xfrm>
          <a:prstGeom prst="rect">
            <a:avLst/>
          </a:prstGeom>
          <a:noFill/>
        </p:spPr>
        <p:txBody>
          <a:bodyPr wrap="none" rtlCol="0">
            <a:spAutoFit/>
          </a:bodyPr>
          <a:lstStyle/>
          <a:p>
            <a:pPr algn="l"/>
            <a:r>
              <a:rPr lang="en-US" sz="2000" b="1" dirty="0">
                <a:latin typeface="+mj-lt"/>
              </a:rPr>
              <a:t>Categories of Recommendations</a:t>
            </a:r>
          </a:p>
        </p:txBody>
      </p:sp>
      <p:sp>
        <p:nvSpPr>
          <p:cNvPr id="8" name="TextBox 7">
            <a:extLst>
              <a:ext uri="{FF2B5EF4-FFF2-40B4-BE49-F238E27FC236}">
                <a16:creationId xmlns:a16="http://schemas.microsoft.com/office/drawing/2014/main" id="{11F95D81-9C44-6DA0-02E0-D01FF8ACF984}"/>
              </a:ext>
            </a:extLst>
          </p:cNvPr>
          <p:cNvSpPr txBox="1"/>
          <p:nvPr/>
        </p:nvSpPr>
        <p:spPr>
          <a:xfrm>
            <a:off x="1193449" y="1725364"/>
            <a:ext cx="6090450" cy="2800767"/>
          </a:xfrm>
          <a:prstGeom prst="rect">
            <a:avLst/>
          </a:prstGeom>
          <a:noFill/>
        </p:spPr>
        <p:txBody>
          <a:bodyPr wrap="none" rtlCol="0">
            <a:spAutoFit/>
          </a:bodyPr>
          <a:lstStyle/>
          <a:p>
            <a:pPr marL="285750" indent="-285750">
              <a:buFont typeface="Arial" panose="020B0604020202020204" pitchFamily="34" charset="0"/>
              <a:buChar char="•"/>
            </a:pPr>
            <a:r>
              <a:rPr lang="en-US" sz="1800" b="1" dirty="0">
                <a:effectLst/>
                <a:latin typeface="Times New Roman Bold" panose="02020803070505020304" pitchFamily="18" charset="0"/>
              </a:rPr>
              <a:t>Toward Equitable and Effective Learning Environments </a:t>
            </a:r>
          </a:p>
          <a:p>
            <a:pPr marL="742950" lvl="1" indent="-285750">
              <a:buFont typeface="Arial" panose="020B0604020202020204" pitchFamily="34" charset="0"/>
              <a:buChar char="•"/>
            </a:pPr>
            <a:r>
              <a:rPr lang="en-US" dirty="0">
                <a:solidFill>
                  <a:schemeClr val="bg1">
                    <a:lumMod val="75000"/>
                  </a:schemeClr>
                </a:solidFill>
                <a:effectLst/>
                <a:latin typeface="Times New Roman Bold" panose="02020803070505020304" pitchFamily="18" charset="0"/>
              </a:rPr>
              <a:t>Recommendations 1-3</a:t>
            </a:r>
          </a:p>
          <a:p>
            <a:pPr marL="285750" indent="-285750">
              <a:buFont typeface="Arial" panose="020B0604020202020204" pitchFamily="34" charset="0"/>
              <a:buChar char="•"/>
            </a:pPr>
            <a:endParaRPr lang="en-US" sz="1800" b="1" dirty="0">
              <a:effectLst/>
              <a:latin typeface="Times New Roman Bold" panose="02020803070505020304" pitchFamily="18" charset="0"/>
            </a:endParaRPr>
          </a:p>
          <a:p>
            <a:pPr marL="285750" indent="-285750">
              <a:buFont typeface="Arial" panose="020B0604020202020204" pitchFamily="34" charset="0"/>
              <a:buChar char="•"/>
            </a:pPr>
            <a:r>
              <a:rPr lang="en-US" sz="1800" b="1" dirty="0">
                <a:effectLst/>
                <a:latin typeface="Times New Roman Bold" panose="02020803070505020304" pitchFamily="18" charset="0"/>
              </a:rPr>
              <a:t>Valuing and Supporting Instructors</a:t>
            </a:r>
          </a:p>
          <a:p>
            <a:pPr marL="742950" lvl="1" indent="-285750">
              <a:buFont typeface="Arial" panose="020B0604020202020204" pitchFamily="34" charset="0"/>
              <a:buChar char="•"/>
            </a:pPr>
            <a:r>
              <a:rPr lang="en-US" dirty="0">
                <a:solidFill>
                  <a:schemeClr val="bg1">
                    <a:lumMod val="75000"/>
                  </a:schemeClr>
                </a:solidFill>
                <a:effectLst/>
                <a:latin typeface="Times New Roman Bold" panose="02020803070505020304" pitchFamily="18" charset="0"/>
              </a:rPr>
              <a:t>Recommendations 4-10</a:t>
            </a:r>
          </a:p>
          <a:p>
            <a:pPr marL="742950" lvl="1" indent="-285750">
              <a:buFont typeface="Arial" panose="020B0604020202020204" pitchFamily="34" charset="0"/>
              <a:buChar char="•"/>
            </a:pPr>
            <a:endParaRPr lang="en-US" b="1" dirty="0">
              <a:effectLst/>
              <a:latin typeface="Times New Roman Bold" panose="02020803070505020304" pitchFamily="18" charset="0"/>
            </a:endParaRPr>
          </a:p>
          <a:p>
            <a:pPr marL="285750" indent="-285750">
              <a:buFont typeface="Arial" panose="020B0604020202020204" pitchFamily="34" charset="0"/>
              <a:buChar char="•"/>
            </a:pPr>
            <a:r>
              <a:rPr lang="en-US" sz="1800" b="1">
                <a:effectLst/>
                <a:latin typeface="Times New Roman Bold" panose="02020803070505020304" pitchFamily="18" charset="0"/>
              </a:rPr>
              <a:t>Measuring </a:t>
            </a:r>
            <a:r>
              <a:rPr lang="en-US" sz="1800" b="1" dirty="0">
                <a:effectLst/>
                <a:latin typeface="Times New Roman Bold" panose="02020803070505020304" pitchFamily="18" charset="0"/>
              </a:rPr>
              <a:t>and Advancing System Change </a:t>
            </a:r>
          </a:p>
          <a:p>
            <a:pPr marL="742950" lvl="1" indent="-285750">
              <a:buFont typeface="Arial" panose="020B0604020202020204" pitchFamily="34" charset="0"/>
              <a:buChar char="•"/>
            </a:pPr>
            <a:r>
              <a:rPr lang="en-US" b="1" dirty="0">
                <a:solidFill>
                  <a:schemeClr val="bg1">
                    <a:lumMod val="75000"/>
                  </a:schemeClr>
                </a:solidFill>
                <a:effectLst/>
                <a:latin typeface="Times New Roman Bold" panose="02020803070505020304" pitchFamily="18" charset="0"/>
              </a:rPr>
              <a:t>Recommendations 11-15</a:t>
            </a:r>
          </a:p>
          <a:p>
            <a:pPr marL="285750" indent="-285750">
              <a:buFont typeface="Arial" panose="020B0604020202020204" pitchFamily="34" charset="0"/>
              <a:buChar char="•"/>
            </a:pPr>
            <a:endParaRPr lang="en-US" sz="1800" b="1" dirty="0">
              <a:effectLst/>
              <a:latin typeface="Times New Roman Bold" panose="02020803070505020304" pitchFamily="18" charset="0"/>
            </a:endParaRPr>
          </a:p>
          <a:p>
            <a:pPr algn="l"/>
            <a:endParaRPr lang="en-US" sz="1400" dirty="0"/>
          </a:p>
        </p:txBody>
      </p:sp>
    </p:spTree>
    <p:extLst>
      <p:ext uri="{BB962C8B-B14F-4D97-AF65-F5344CB8AC3E}">
        <p14:creationId xmlns:p14="http://schemas.microsoft.com/office/powerpoint/2010/main" val="67314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67AF-66F2-42E7-D05C-F60C2C9553E5}"/>
            </a:ext>
          </a:extLst>
        </p:cNvPr>
        <p:cNvGrpSpPr/>
        <p:nvPr/>
      </p:nvGrpSpPr>
      <p:grpSpPr>
        <a:xfrm>
          <a:off x="0" y="0"/>
          <a:ext cx="0" cy="0"/>
          <a:chOff x="0" y="0"/>
          <a:chExt cx="0" cy="0"/>
        </a:xfrm>
      </p:grpSpPr>
      <p:pic>
        <p:nvPicPr>
          <p:cNvPr id="15" name="Picture Placeholder 20">
            <a:extLst>
              <a:ext uri="{FF2B5EF4-FFF2-40B4-BE49-F238E27FC236}">
                <a16:creationId xmlns:a16="http://schemas.microsoft.com/office/drawing/2014/main" id="{2B2D8209-82B2-4D98-6BFD-D37890F54DA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7AFF528B-3766-C48C-E70A-152C22DA0539}"/>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719527-7B7D-4A2D-ABD1-359B6741A748}" type="slidenum">
              <a:rPr kumimoji="0" lang="en-US" sz="95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6303DC64-9713-649F-FF98-665922D9ED33}"/>
              </a:ext>
            </a:extLst>
          </p:cNvPr>
          <p:cNvSpPr txBox="1">
            <a:spLocks/>
          </p:cNvSpPr>
          <p:nvPr/>
        </p:nvSpPr>
        <p:spPr>
          <a:xfrm>
            <a:off x="282203" y="656279"/>
            <a:ext cx="8130276" cy="4174808"/>
          </a:xfrm>
          <a:prstGeom prst="rect">
            <a:avLst/>
          </a:prstGeom>
        </p:spPr>
        <p:txBody>
          <a:bodyPr>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marR="0" lvl="1" indent="0" algn="l" defTabSz="685800" rtl="0" eaLnBrk="1" fontAlgn="base" latinLnBrk="0" hangingPunct="1">
              <a:lnSpc>
                <a:spcPct val="110000"/>
              </a:lnSpc>
              <a:spcBef>
                <a:spcPts val="600"/>
              </a:spcBef>
              <a:spcAft>
                <a:spcPct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3B3B3C"/>
              </a:solidFill>
              <a:effectLst/>
              <a:uLnTx/>
              <a:uFillTx/>
              <a:latin typeface="Arial"/>
              <a:ea typeface="+mn-ea"/>
              <a:cs typeface="Calibri" panose="020F0502020204030204" pitchFamily="34" charset="0"/>
            </a:endParaRPr>
          </a:p>
        </p:txBody>
      </p:sp>
      <p:sp>
        <p:nvSpPr>
          <p:cNvPr id="3" name="TextBox 2">
            <a:extLst>
              <a:ext uri="{FF2B5EF4-FFF2-40B4-BE49-F238E27FC236}">
                <a16:creationId xmlns:a16="http://schemas.microsoft.com/office/drawing/2014/main" id="{AED6B3CB-CCC5-06B2-2679-DED45F9972E1}"/>
              </a:ext>
            </a:extLst>
          </p:cNvPr>
          <p:cNvSpPr txBox="1"/>
          <p:nvPr/>
        </p:nvSpPr>
        <p:spPr>
          <a:xfrm>
            <a:off x="946304" y="656279"/>
            <a:ext cx="6358536"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rPr>
              <a:t>Toward Equitable and Effective Learning Environments</a:t>
            </a:r>
          </a:p>
        </p:txBody>
      </p:sp>
      <p:sp>
        <p:nvSpPr>
          <p:cNvPr id="8" name="TextBox 7">
            <a:extLst>
              <a:ext uri="{FF2B5EF4-FFF2-40B4-BE49-F238E27FC236}">
                <a16:creationId xmlns:a16="http://schemas.microsoft.com/office/drawing/2014/main" id="{8F568060-9264-2497-E923-4447D1CA8726}"/>
              </a:ext>
            </a:extLst>
          </p:cNvPr>
          <p:cNvSpPr txBox="1"/>
          <p:nvPr/>
        </p:nvSpPr>
        <p:spPr>
          <a:xfrm>
            <a:off x="1193449" y="1725364"/>
            <a:ext cx="473206" cy="1138773"/>
          </a:xfrm>
          <a:prstGeom prst="rect">
            <a:avLst/>
          </a:prstGeom>
          <a:noFill/>
        </p:spPr>
        <p:txBody>
          <a:bodyPr wrap="non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err="1">
              <a:ln>
                <a:noFill/>
              </a:ln>
              <a:solidFill>
                <a:srgbClr val="3B3B3C"/>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389C8311-88C5-47B7-8ADE-30537475065C}"/>
              </a:ext>
            </a:extLst>
          </p:cNvPr>
          <p:cNvSpPr txBox="1"/>
          <p:nvPr/>
        </p:nvSpPr>
        <p:spPr>
          <a:xfrm>
            <a:off x="282203" y="1211584"/>
            <a:ext cx="8311562" cy="415498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Main messages of Recommendations #1-3</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Instructors should: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Use the Principles to reflect upon and guide teaching</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Articulate clear learning goals and use them to design courses and assessments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Academic units should: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Review the collective impact and overall learning goals for all courses offered and use data to consider the student experience navigating those courses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Developers of instructional materials should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Work collaboratively with experts in teaching and learning (and experienced instructors)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Use the Principles as a guide for informing design from the initial stages of conceptualization</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6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B304-678E-0112-4C4F-9B49E8D0D1FF}"/>
            </a:ext>
          </a:extLst>
        </p:cNvPr>
        <p:cNvGrpSpPr/>
        <p:nvPr/>
      </p:nvGrpSpPr>
      <p:grpSpPr>
        <a:xfrm>
          <a:off x="0" y="0"/>
          <a:ext cx="0" cy="0"/>
          <a:chOff x="0" y="0"/>
          <a:chExt cx="0" cy="0"/>
        </a:xfrm>
      </p:grpSpPr>
      <p:pic>
        <p:nvPicPr>
          <p:cNvPr id="15" name="Picture Placeholder 20">
            <a:extLst>
              <a:ext uri="{FF2B5EF4-FFF2-40B4-BE49-F238E27FC236}">
                <a16:creationId xmlns:a16="http://schemas.microsoft.com/office/drawing/2014/main" id="{6955BB4E-FCD7-0495-A504-DE3689079E1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77ADF2DA-9AB1-39C5-99B3-0487873E50FA}"/>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719527-7B7D-4A2D-ABD1-359B6741A748}" type="slidenum">
              <a:rPr kumimoji="0" lang="en-US" sz="95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CCB9D429-D825-A4F7-02F8-AA44F7333774}"/>
              </a:ext>
            </a:extLst>
          </p:cNvPr>
          <p:cNvSpPr txBox="1">
            <a:spLocks/>
          </p:cNvSpPr>
          <p:nvPr/>
        </p:nvSpPr>
        <p:spPr>
          <a:xfrm>
            <a:off x="282203" y="656279"/>
            <a:ext cx="8130276" cy="4174808"/>
          </a:xfrm>
          <a:prstGeom prst="rect">
            <a:avLst/>
          </a:prstGeom>
        </p:spPr>
        <p:txBody>
          <a:bodyPr>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marR="0" lvl="1" indent="0" algn="l" defTabSz="685800" rtl="0" eaLnBrk="1" fontAlgn="base" latinLnBrk="0" hangingPunct="1">
              <a:lnSpc>
                <a:spcPct val="110000"/>
              </a:lnSpc>
              <a:spcBef>
                <a:spcPts val="600"/>
              </a:spcBef>
              <a:spcAft>
                <a:spcPct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3B3B3C"/>
              </a:solidFill>
              <a:effectLst/>
              <a:uLnTx/>
              <a:uFillTx/>
              <a:latin typeface="Arial"/>
              <a:ea typeface="+mn-ea"/>
              <a:cs typeface="Calibri" panose="020F0502020204030204" pitchFamily="34" charset="0"/>
            </a:endParaRPr>
          </a:p>
        </p:txBody>
      </p:sp>
      <p:sp>
        <p:nvSpPr>
          <p:cNvPr id="3" name="TextBox 2">
            <a:extLst>
              <a:ext uri="{FF2B5EF4-FFF2-40B4-BE49-F238E27FC236}">
                <a16:creationId xmlns:a16="http://schemas.microsoft.com/office/drawing/2014/main" id="{E1EC496B-B827-3412-1851-586BCE61BC2D}"/>
              </a:ext>
            </a:extLst>
          </p:cNvPr>
          <p:cNvSpPr txBox="1"/>
          <p:nvPr/>
        </p:nvSpPr>
        <p:spPr>
          <a:xfrm>
            <a:off x="2014129" y="543266"/>
            <a:ext cx="4098110"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rPr>
              <a:t>Valuing and Supporting Instructors</a:t>
            </a:r>
          </a:p>
        </p:txBody>
      </p:sp>
      <p:sp>
        <p:nvSpPr>
          <p:cNvPr id="8" name="TextBox 7">
            <a:extLst>
              <a:ext uri="{FF2B5EF4-FFF2-40B4-BE49-F238E27FC236}">
                <a16:creationId xmlns:a16="http://schemas.microsoft.com/office/drawing/2014/main" id="{167F8834-7A35-38AA-88E8-B8305E8179EE}"/>
              </a:ext>
            </a:extLst>
          </p:cNvPr>
          <p:cNvSpPr txBox="1"/>
          <p:nvPr/>
        </p:nvSpPr>
        <p:spPr>
          <a:xfrm>
            <a:off x="1193449" y="1725364"/>
            <a:ext cx="184731" cy="861774"/>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err="1">
              <a:ln>
                <a:noFill/>
              </a:ln>
              <a:solidFill>
                <a:srgbClr val="3B3B3C"/>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BB606AA-EE97-5198-80EE-B718C39E416E}"/>
              </a:ext>
            </a:extLst>
          </p:cNvPr>
          <p:cNvSpPr txBox="1"/>
          <p:nvPr/>
        </p:nvSpPr>
        <p:spPr>
          <a:xfrm>
            <a:off x="282203" y="943376"/>
            <a:ext cx="8232210" cy="355481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Main messages of Recommendations #4-10</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Academic unit and institutional leaders should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Value instruction and support instructors for graduate students, post-docs, VITAL faculty, tenure-track, and tenured faculty</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Ensure professional learning and development is encouraged, and rewarded for all instructors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Cultivate community around teaching</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Use holistic approaches to teaching evaluation</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Consider equitable and effective teaching during hiring and promotion</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Graduate and postdoctoral program leaders should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Make preparation for teaching an integral learning goal of their programs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Support meaningful PLD activities focused on teaching, learning, course design, and creating an equitable learning environment that embraces and promotes equitable and effective teaching</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Arrange for support by mentors with expertise using the Principles</a:t>
            </a:r>
          </a:p>
        </p:txBody>
      </p:sp>
    </p:spTree>
    <p:extLst>
      <p:ext uri="{BB962C8B-B14F-4D97-AF65-F5344CB8AC3E}">
        <p14:creationId xmlns:p14="http://schemas.microsoft.com/office/powerpoint/2010/main" val="69658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FCAC-34E2-F517-7C69-09FA36EBFD2E}"/>
            </a:ext>
          </a:extLst>
        </p:cNvPr>
        <p:cNvGrpSpPr/>
        <p:nvPr/>
      </p:nvGrpSpPr>
      <p:grpSpPr>
        <a:xfrm>
          <a:off x="0" y="0"/>
          <a:ext cx="0" cy="0"/>
          <a:chOff x="0" y="0"/>
          <a:chExt cx="0" cy="0"/>
        </a:xfrm>
      </p:grpSpPr>
      <p:pic>
        <p:nvPicPr>
          <p:cNvPr id="15" name="Picture Placeholder 20">
            <a:extLst>
              <a:ext uri="{FF2B5EF4-FFF2-40B4-BE49-F238E27FC236}">
                <a16:creationId xmlns:a16="http://schemas.microsoft.com/office/drawing/2014/main" id="{BB3B6231-9DD9-891C-1B47-F5B8C9F3813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294B5D76-C69C-9D4D-8B67-FD58821A479D}"/>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719527-7B7D-4A2D-ABD1-359B6741A748}" type="slidenum">
              <a:rPr kumimoji="0" lang="en-US" sz="95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65D44D4C-B73A-B4AC-A2AB-A257C00C1AA3}"/>
              </a:ext>
            </a:extLst>
          </p:cNvPr>
          <p:cNvSpPr txBox="1">
            <a:spLocks/>
          </p:cNvSpPr>
          <p:nvPr/>
        </p:nvSpPr>
        <p:spPr>
          <a:xfrm>
            <a:off x="282203" y="656279"/>
            <a:ext cx="8130276" cy="4174808"/>
          </a:xfrm>
          <a:prstGeom prst="rect">
            <a:avLst/>
          </a:prstGeom>
        </p:spPr>
        <p:txBody>
          <a:bodyPr>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4950" marR="0" lvl="1" indent="0" algn="l" defTabSz="685800" rtl="0" eaLnBrk="1" fontAlgn="base" latinLnBrk="0" hangingPunct="1">
              <a:lnSpc>
                <a:spcPct val="110000"/>
              </a:lnSpc>
              <a:spcBef>
                <a:spcPts val="600"/>
              </a:spcBef>
              <a:spcAft>
                <a:spcPct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3B3B3C"/>
              </a:solidFill>
              <a:effectLst/>
              <a:uLnTx/>
              <a:uFillTx/>
              <a:latin typeface="Arial"/>
              <a:ea typeface="+mn-ea"/>
              <a:cs typeface="Calibri" panose="020F0502020204030204" pitchFamily="34" charset="0"/>
            </a:endParaRPr>
          </a:p>
        </p:txBody>
      </p:sp>
      <p:sp>
        <p:nvSpPr>
          <p:cNvPr id="3" name="TextBox 2">
            <a:extLst>
              <a:ext uri="{FF2B5EF4-FFF2-40B4-BE49-F238E27FC236}">
                <a16:creationId xmlns:a16="http://schemas.microsoft.com/office/drawing/2014/main" id="{A0AA88A0-1478-98BE-1FAD-0D1CF9E8D123}"/>
              </a:ext>
            </a:extLst>
          </p:cNvPr>
          <p:cNvSpPr txBox="1"/>
          <p:nvPr/>
        </p:nvSpPr>
        <p:spPr>
          <a:xfrm>
            <a:off x="1611540" y="771257"/>
            <a:ext cx="4892943" cy="40011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rPr>
              <a:t>Measuring and Advancing System Change </a:t>
            </a:r>
          </a:p>
        </p:txBody>
      </p:sp>
      <p:sp>
        <p:nvSpPr>
          <p:cNvPr id="8" name="TextBox 7">
            <a:extLst>
              <a:ext uri="{FF2B5EF4-FFF2-40B4-BE49-F238E27FC236}">
                <a16:creationId xmlns:a16="http://schemas.microsoft.com/office/drawing/2014/main" id="{315D0479-EB14-A6C0-932B-0797262F314B}"/>
              </a:ext>
            </a:extLst>
          </p:cNvPr>
          <p:cNvSpPr txBox="1"/>
          <p:nvPr/>
        </p:nvSpPr>
        <p:spPr>
          <a:xfrm>
            <a:off x="1193449" y="1725364"/>
            <a:ext cx="184731" cy="861774"/>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B3B3C"/>
              </a:solidFill>
              <a:effectLst/>
              <a:uLnTx/>
              <a:uFillTx/>
              <a:latin typeface="Times New Roman Bold" panose="02020803070505020304" pitchFamily="18"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err="1">
              <a:ln>
                <a:noFill/>
              </a:ln>
              <a:solidFill>
                <a:srgbClr val="3B3B3C"/>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9DC853CE-C512-1888-0938-B74350F3AFC2}"/>
              </a:ext>
            </a:extLst>
          </p:cNvPr>
          <p:cNvSpPr txBox="1"/>
          <p:nvPr/>
        </p:nvSpPr>
        <p:spPr>
          <a:xfrm>
            <a:off x="394576" y="1297133"/>
            <a:ext cx="8130276" cy="30162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Main messages of Recommendations #11-15</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Institutional leaders should use data for continuous improvement and support access to and use of data by all stakeholders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rPr>
              <a:t>Academic units should consider their students and their experiences and address inequities and obstacles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Funders, oversight bodies, professional, academic, and disciplinary societies and organizations should publicly endorse and elevate the Principles for Equitable and Effective Teaching and adopt them to guide their work related to undergraduate education. </a:t>
            </a:r>
            <a:endParaRPr kumimoji="0" lang="en-US" sz="1600" b="0" i="0" u="none" strike="noStrike" kern="1200" cap="none" spc="0" normalizeH="0" baseline="0" noProof="0">
              <a:ln>
                <a:noFill/>
              </a:ln>
              <a:solidFill>
                <a:srgbClr val="3B3B3C"/>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B3B3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412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BFFF-D015-E5FE-692A-8745E85B78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9DA4B9-0CD0-A7D1-537F-CA1C4D983B61}"/>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19</a:t>
            </a:fld>
            <a:endParaRPr lang="en-US" dirty="0"/>
          </a:p>
        </p:txBody>
      </p:sp>
      <p:sp>
        <p:nvSpPr>
          <p:cNvPr id="3" name="Title 1">
            <a:extLst>
              <a:ext uri="{FF2B5EF4-FFF2-40B4-BE49-F238E27FC236}">
                <a16:creationId xmlns:a16="http://schemas.microsoft.com/office/drawing/2014/main" id="{D04C7C86-F929-DDF3-67F6-54511BB144B8}"/>
              </a:ext>
            </a:extLst>
          </p:cNvPr>
          <p:cNvSpPr txBox="1">
            <a:spLocks/>
          </p:cNvSpPr>
          <p:nvPr/>
        </p:nvSpPr>
        <p:spPr bwMode="auto">
          <a:xfrm>
            <a:off x="441789" y="534685"/>
            <a:ext cx="5959011" cy="37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eaLnBrk="1" hangingPunct="1"/>
            <a:r>
              <a:rPr lang="en-US" dirty="0"/>
              <a:t>Resources to support the use of this report</a:t>
            </a:r>
          </a:p>
        </p:txBody>
      </p:sp>
      <p:sp>
        <p:nvSpPr>
          <p:cNvPr id="6" name="Content Placeholder 2">
            <a:extLst>
              <a:ext uri="{FF2B5EF4-FFF2-40B4-BE49-F238E27FC236}">
                <a16:creationId xmlns:a16="http://schemas.microsoft.com/office/drawing/2014/main" id="{D8EFCA11-F43A-7A7B-15C3-751F1F86D24A}"/>
              </a:ext>
            </a:extLst>
          </p:cNvPr>
          <p:cNvSpPr txBox="1">
            <a:spLocks/>
          </p:cNvSpPr>
          <p:nvPr/>
        </p:nvSpPr>
        <p:spPr>
          <a:xfrm>
            <a:off x="85059" y="1161082"/>
            <a:ext cx="8617151" cy="3502760"/>
          </a:xfrm>
          <a:prstGeom prst="rect">
            <a:avLst/>
          </a:prstGeom>
        </p:spPr>
        <p:txBody>
          <a:bodyPr>
            <a:norm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endParaRPr lang="en-US" sz="1600" dirty="0">
              <a:cs typeface="Calibri" panose="020F0502020204030204" pitchFamily="34" charset="0"/>
            </a:endParaRPr>
          </a:p>
        </p:txBody>
      </p:sp>
      <p:sp>
        <p:nvSpPr>
          <p:cNvPr id="4" name="TextBox 3">
            <a:extLst>
              <a:ext uri="{FF2B5EF4-FFF2-40B4-BE49-F238E27FC236}">
                <a16:creationId xmlns:a16="http://schemas.microsoft.com/office/drawing/2014/main" id="{4ED7CB6C-B5EF-6C10-49AE-37943614F36E}"/>
              </a:ext>
            </a:extLst>
          </p:cNvPr>
          <p:cNvSpPr txBox="1"/>
          <p:nvPr/>
        </p:nvSpPr>
        <p:spPr>
          <a:xfrm>
            <a:off x="441791" y="982053"/>
            <a:ext cx="5517219" cy="1179810"/>
          </a:xfrm>
          <a:prstGeom prst="rect">
            <a:avLst/>
          </a:prstGeom>
          <a:noFill/>
        </p:spPr>
        <p:txBody>
          <a:bodyPr wrap="square" rtlCol="0">
            <a:spAutoFit/>
          </a:bodyPr>
          <a:lstStyle/>
          <a:p>
            <a:pPr marL="1030288" indent="-1030288" algn="l">
              <a:spcBef>
                <a:spcPts val="200"/>
              </a:spcBef>
              <a:spcAft>
                <a:spcPts val="200"/>
              </a:spcAft>
            </a:pPr>
            <a:r>
              <a:rPr lang="en-US" sz="1600" i="1" dirty="0">
                <a:latin typeface="+mn-lt"/>
              </a:rPr>
              <a:t>The report itself: </a:t>
            </a:r>
            <a:r>
              <a:rPr lang="en-US" sz="1600" dirty="0">
                <a:latin typeface="+mn-lt"/>
              </a:rPr>
              <a:t>Can be downloaded for free as a complete report or </a:t>
            </a:r>
            <a:r>
              <a:rPr lang="en-US" sz="1600">
                <a:latin typeface="+mn-lt"/>
              </a:rPr>
              <a:t>by chapter </a:t>
            </a:r>
            <a:endParaRPr lang="en-US" sz="1600" dirty="0">
              <a:latin typeface="+mn-lt"/>
            </a:endParaRPr>
          </a:p>
          <a:p>
            <a:pPr marL="1030288" indent="-1030288" algn="l">
              <a:spcBef>
                <a:spcPts val="200"/>
              </a:spcBef>
              <a:spcAft>
                <a:spcPts val="200"/>
              </a:spcAft>
            </a:pPr>
            <a:r>
              <a:rPr lang="en-US" sz="1600" i="1" dirty="0">
                <a:latin typeface="+mn-lt"/>
              </a:rPr>
              <a:t>Summaries and reflection prompts: </a:t>
            </a:r>
            <a:r>
              <a:rPr lang="en-US" sz="1600" dirty="0">
                <a:effectLst/>
                <a:latin typeface="+mn-lt"/>
                <a:ea typeface="Times New Roman" panose="02020603050405020304" pitchFamily="18" charset="0"/>
              </a:rPr>
              <a:t>Available soon …</a:t>
            </a:r>
          </a:p>
          <a:p>
            <a:pPr marL="1030288" indent="-1030288" algn="l">
              <a:spcBef>
                <a:spcPts val="200"/>
              </a:spcBef>
              <a:spcAft>
                <a:spcPts val="200"/>
              </a:spcAft>
            </a:pPr>
            <a:r>
              <a:rPr lang="en-US" sz="1600" dirty="0">
                <a:effectLst/>
                <a:latin typeface="+mn-lt"/>
                <a:ea typeface="Times New Roman" panose="02020603050405020304" pitchFamily="18" charset="0"/>
              </a:rPr>
              <a:t>More…</a:t>
            </a:r>
          </a:p>
        </p:txBody>
      </p:sp>
      <p:pic>
        <p:nvPicPr>
          <p:cNvPr id="10" name="Picture Placeholder 15" descr="A picture containing building, ceiling&#10;&#10;Description automatically generated">
            <a:extLst>
              <a:ext uri="{FF2B5EF4-FFF2-40B4-BE49-F238E27FC236}">
                <a16:creationId xmlns:a16="http://schemas.microsoft.com/office/drawing/2014/main" id="{68034622-D74A-CD37-164D-5315E334973C}"/>
              </a:ext>
            </a:extLst>
          </p:cNvPr>
          <p:cNvPicPr>
            <a:picLocks noGrp="1" noChangeAspect="1"/>
          </p:cNvPicPr>
          <p:nvPr>
            <p:ph type="pic" sz="quarter" idx="13"/>
          </p:nvPr>
        </p:nvPicPr>
        <p:blipFill>
          <a:blip r:embed="rId3" cstate="print"/>
          <a:srcRect l="33" r="33"/>
          <a:stretch>
            <a:fillRect/>
          </a:stretch>
        </p:blipFill>
        <p:spPr/>
      </p:pic>
      <p:pic>
        <p:nvPicPr>
          <p:cNvPr id="1026" name="Picture 2">
            <a:extLst>
              <a:ext uri="{FF2B5EF4-FFF2-40B4-BE49-F238E27FC236}">
                <a16:creationId xmlns:a16="http://schemas.microsoft.com/office/drawing/2014/main" id="{93CAA890-A4F4-1FCF-E6CC-E4D6792B8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80398"/>
            <a:ext cx="2498756" cy="3748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4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8BA5-62EE-A669-B867-E8BA4C65F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FE7188-7C87-14AE-44D9-707C50B8347B}"/>
              </a:ext>
            </a:extLst>
          </p:cNvPr>
          <p:cNvSpPr txBox="1"/>
          <p:nvPr/>
        </p:nvSpPr>
        <p:spPr>
          <a:xfrm>
            <a:off x="628600" y="2342570"/>
            <a:ext cx="7559812" cy="2123658"/>
          </a:xfrm>
          <a:prstGeom prst="rect">
            <a:avLst/>
          </a:prstGeom>
          <a:noFill/>
        </p:spPr>
        <p:txBody>
          <a:bodyPr wrap="square" lIns="91440" tIns="45720" rIns="91440" bIns="45720" anchor="t">
            <a:spAutoFit/>
          </a:bodyPr>
          <a:lstStyle/>
          <a:p>
            <a:pPr>
              <a:spcBef>
                <a:spcPts val="300"/>
              </a:spcBef>
              <a:spcAft>
                <a:spcPts val="300"/>
              </a:spcAft>
            </a:pPr>
            <a:r>
              <a:rPr lang="en-US" sz="1600" dirty="0">
                <a:latin typeface="Arial"/>
                <a:cs typeface="Arial"/>
              </a:rPr>
              <a:t>We’d also like to thank… </a:t>
            </a:r>
          </a:p>
          <a:p>
            <a:pPr marL="285750" indent="-285750">
              <a:spcBef>
                <a:spcPts val="300"/>
              </a:spcBef>
              <a:spcAft>
                <a:spcPts val="300"/>
              </a:spcAft>
              <a:buFont typeface="Arial"/>
              <a:buChar char="•"/>
            </a:pPr>
            <a:r>
              <a:rPr lang="en-US" sz="1600" dirty="0">
                <a:latin typeface="Arial"/>
                <a:cs typeface="Arial"/>
              </a:rPr>
              <a:t>Commissioned papers authors</a:t>
            </a:r>
            <a:endParaRPr lang="en-US" sz="1600" dirty="0">
              <a:cs typeface="Arial"/>
            </a:endParaRPr>
          </a:p>
          <a:p>
            <a:pPr marL="285750" indent="-285750">
              <a:spcBef>
                <a:spcPts val="300"/>
              </a:spcBef>
              <a:spcAft>
                <a:spcPts val="300"/>
              </a:spcAft>
              <a:buFont typeface="Arial"/>
              <a:buChar char="•"/>
            </a:pPr>
            <a:r>
              <a:rPr lang="en-US" sz="1600" dirty="0">
                <a:latin typeface="Arial"/>
                <a:cs typeface="Arial"/>
              </a:rPr>
              <a:t>Invited experts participated in public meetings and conference presentations</a:t>
            </a:r>
            <a:endParaRPr lang="en-US" sz="1600" dirty="0">
              <a:cs typeface="Arial" panose="020B0604020202020204" pitchFamily="34" charset="0"/>
            </a:endParaRPr>
          </a:p>
          <a:p>
            <a:pPr marL="285750" indent="-285750">
              <a:spcBef>
                <a:spcPts val="300"/>
              </a:spcBef>
              <a:spcAft>
                <a:spcPts val="300"/>
              </a:spcAft>
              <a:buFont typeface="Arial"/>
              <a:buChar char="•"/>
            </a:pPr>
            <a:r>
              <a:rPr lang="en-US" sz="1600" dirty="0">
                <a:latin typeface="Arial"/>
                <a:cs typeface="Arial"/>
              </a:rPr>
              <a:t>Committee on Equitable and Effective Teaching in Undergraduate STEM Education: A Framework for Institutions, Educators and Disciplines</a:t>
            </a:r>
          </a:p>
          <a:p>
            <a:pPr marL="285750" indent="-285750">
              <a:spcBef>
                <a:spcPts val="300"/>
              </a:spcBef>
              <a:spcAft>
                <a:spcPts val="300"/>
              </a:spcAft>
              <a:buFont typeface="Arial"/>
              <a:buChar char="•"/>
            </a:pPr>
            <a:r>
              <a:rPr lang="en-US" sz="1600" dirty="0">
                <a:latin typeface="Arial"/>
                <a:cs typeface="Arial"/>
              </a:rPr>
              <a:t>Staff of the Division of Behavioral and Social Sciences and Education (DBASSE) and in particular the Board on Science Education (BOSE)</a:t>
            </a:r>
          </a:p>
        </p:txBody>
      </p:sp>
      <p:sp>
        <p:nvSpPr>
          <p:cNvPr id="5" name="TextBox 4">
            <a:extLst>
              <a:ext uri="{FF2B5EF4-FFF2-40B4-BE49-F238E27FC236}">
                <a16:creationId xmlns:a16="http://schemas.microsoft.com/office/drawing/2014/main" id="{3D235B5D-C7A9-F1E8-D392-BF389E91466A}"/>
              </a:ext>
            </a:extLst>
          </p:cNvPr>
          <p:cNvSpPr txBox="1"/>
          <p:nvPr/>
        </p:nvSpPr>
        <p:spPr>
          <a:xfrm>
            <a:off x="254077" y="193750"/>
            <a:ext cx="5658522" cy="523220"/>
          </a:xfrm>
          <a:prstGeom prst="rect">
            <a:avLst/>
          </a:prstGeom>
          <a:noFill/>
        </p:spPr>
        <p:txBody>
          <a:bodyPr wrap="square" lIns="91440" tIns="45720" rIns="91440" bIns="45720" anchor="t">
            <a:spAutoFit/>
          </a:bodyPr>
          <a:lstStyle/>
          <a:p>
            <a:r>
              <a:rPr lang="en-US" sz="2800" b="1" dirty="0">
                <a:latin typeface="Arial"/>
                <a:cs typeface="Arial"/>
              </a:rPr>
              <a:t>Acknowledgments</a:t>
            </a:r>
            <a:endParaRPr lang="en-US" sz="2800" b="1" dirty="0">
              <a:latin typeface="Arial"/>
            </a:endParaRPr>
          </a:p>
        </p:txBody>
      </p:sp>
      <p:pic>
        <p:nvPicPr>
          <p:cNvPr id="3" name="Picture 2">
            <a:extLst>
              <a:ext uri="{FF2B5EF4-FFF2-40B4-BE49-F238E27FC236}">
                <a16:creationId xmlns:a16="http://schemas.microsoft.com/office/drawing/2014/main" id="{51667CFF-4586-B202-E7BD-E3806AA52D50}"/>
              </a:ext>
            </a:extLst>
          </p:cNvPr>
          <p:cNvPicPr>
            <a:picLocks noChangeAspect="1"/>
          </p:cNvPicPr>
          <p:nvPr/>
        </p:nvPicPr>
        <p:blipFill>
          <a:blip r:embed="rId3"/>
          <a:stretch>
            <a:fillRect/>
          </a:stretch>
        </p:blipFill>
        <p:spPr>
          <a:xfrm>
            <a:off x="2644497" y="825708"/>
            <a:ext cx="1927127" cy="1211337"/>
          </a:xfrm>
          <a:prstGeom prst="rect">
            <a:avLst/>
          </a:prstGeom>
        </p:spPr>
      </p:pic>
      <p:pic>
        <p:nvPicPr>
          <p:cNvPr id="2" name="Picture 1">
            <a:extLst>
              <a:ext uri="{FF2B5EF4-FFF2-40B4-BE49-F238E27FC236}">
                <a16:creationId xmlns:a16="http://schemas.microsoft.com/office/drawing/2014/main" id="{48A7E56F-8160-6165-0A04-AAA9C13B8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00" y="727050"/>
            <a:ext cx="1641374" cy="1408655"/>
          </a:xfrm>
          <a:prstGeom prst="rect">
            <a:avLst/>
          </a:prstGeom>
        </p:spPr>
      </p:pic>
      <p:pic>
        <p:nvPicPr>
          <p:cNvPr id="7" name="Picture 6">
            <a:extLst>
              <a:ext uri="{FF2B5EF4-FFF2-40B4-BE49-F238E27FC236}">
                <a16:creationId xmlns:a16="http://schemas.microsoft.com/office/drawing/2014/main" id="{C85370DE-84AB-096B-5590-11E90E8DDA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771" y="1223046"/>
            <a:ext cx="3754315" cy="416660"/>
          </a:xfrm>
          <a:prstGeom prst="rect">
            <a:avLst/>
          </a:prstGeom>
        </p:spPr>
      </p:pic>
    </p:spTree>
    <p:extLst>
      <p:ext uri="{BB962C8B-B14F-4D97-AF65-F5344CB8AC3E}">
        <p14:creationId xmlns:p14="http://schemas.microsoft.com/office/powerpoint/2010/main" val="380409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C064-B76B-4A58-98D7-58C916EE67E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42A35F-B025-ED48-34A8-92F0318CD0B7}"/>
              </a:ext>
            </a:extLst>
          </p:cNvPr>
          <p:cNvSpPr txBox="1">
            <a:spLocks/>
          </p:cNvSpPr>
          <p:nvPr/>
        </p:nvSpPr>
        <p:spPr bwMode="auto">
          <a:xfrm>
            <a:off x="441789" y="534685"/>
            <a:ext cx="5959011" cy="37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eaLnBrk="1" hangingPunct="1"/>
            <a:r>
              <a:rPr lang="en-US" dirty="0"/>
              <a:t>A Complementary Resource from NASEM</a:t>
            </a:r>
          </a:p>
        </p:txBody>
      </p:sp>
      <p:pic>
        <p:nvPicPr>
          <p:cNvPr id="10" name="Picture Placeholder 15" descr="A picture containing building, ceiling&#10;&#10;Description automatically generated">
            <a:extLst>
              <a:ext uri="{FF2B5EF4-FFF2-40B4-BE49-F238E27FC236}">
                <a16:creationId xmlns:a16="http://schemas.microsoft.com/office/drawing/2014/main" id="{B41D6298-3A91-FD4E-B2A3-0B4DCD2B126F}"/>
              </a:ext>
            </a:extLst>
          </p:cNvPr>
          <p:cNvPicPr>
            <a:picLocks noGrp="1" noChangeAspect="1"/>
          </p:cNvPicPr>
          <p:nvPr>
            <p:ph type="pic" sz="quarter" idx="13"/>
          </p:nvPr>
        </p:nvPicPr>
        <p:blipFill>
          <a:blip r:embed="rId3" cstate="print"/>
          <a:srcRect l="33" r="33"/>
          <a:stretch>
            <a:fillRect/>
          </a:stretch>
        </p:blipFill>
        <p:spPr/>
      </p:pic>
      <p:sp>
        <p:nvSpPr>
          <p:cNvPr id="12" name="Google Shape;127;p5">
            <a:extLst>
              <a:ext uri="{FF2B5EF4-FFF2-40B4-BE49-F238E27FC236}">
                <a16:creationId xmlns:a16="http://schemas.microsoft.com/office/drawing/2014/main" id="{1A493550-F781-32A1-4812-D044E49C072E}"/>
              </a:ext>
            </a:extLst>
          </p:cNvPr>
          <p:cNvSpPr txBox="1">
            <a:spLocks/>
          </p:cNvSpPr>
          <p:nvPr/>
        </p:nvSpPr>
        <p:spPr>
          <a:xfrm>
            <a:off x="1245140" y="1178161"/>
            <a:ext cx="6478622" cy="1072677"/>
          </a:xfrm>
          <a:prstGeom prst="rect">
            <a:avLst/>
          </a:prstGeom>
          <a:noFill/>
          <a:ln>
            <a:noFill/>
          </a:ln>
        </p:spPr>
        <p:txBody>
          <a:bodyPr spcFirstLastPara="1" wrap="square" lIns="91425" tIns="45700" rIns="91425" bIns="45700" anchor="t" anchorCtr="0">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hangingPunct="1">
              <a:lnSpc>
                <a:spcPct val="90000"/>
              </a:lnSpc>
              <a:spcBef>
                <a:spcPts val="0"/>
              </a:spcBef>
              <a:spcAft>
                <a:spcPts val="0"/>
              </a:spcAft>
              <a:buClr>
                <a:schemeClr val="dk1"/>
              </a:buClr>
              <a:buSzPts val="4800"/>
              <a:buFont typeface="Arial" panose="020B0604020202020204" pitchFamily="34" charset="0"/>
              <a:buNone/>
            </a:pPr>
            <a:r>
              <a:rPr lang="en-US" sz="3200" b="1" dirty="0">
                <a:latin typeface="Calibri"/>
                <a:ea typeface="Calibri"/>
                <a:cs typeface="Calibri"/>
                <a:sym typeface="Calibri"/>
              </a:rPr>
              <a:t>Modules to Support Systemic Change </a:t>
            </a:r>
            <a:br>
              <a:rPr lang="en-US" sz="3200" b="1" dirty="0">
                <a:latin typeface="Calibri"/>
                <a:ea typeface="Calibri"/>
                <a:cs typeface="Calibri"/>
                <a:sym typeface="Calibri"/>
              </a:rPr>
            </a:br>
            <a:r>
              <a:rPr lang="en-US" sz="3200" b="1" dirty="0">
                <a:latin typeface="Calibri"/>
                <a:ea typeface="Calibri"/>
                <a:cs typeface="Calibri"/>
                <a:sym typeface="Calibri"/>
              </a:rPr>
              <a:t>in Undergraduate STEM Education</a:t>
            </a:r>
            <a:endParaRPr lang="en-US" sz="3200" dirty="0"/>
          </a:p>
        </p:txBody>
      </p:sp>
      <p:pic>
        <p:nvPicPr>
          <p:cNvPr id="14" name="Picture 13" descr="A qr code with black squares&#10;&#10;AI-generated content may be incorrect.">
            <a:extLst>
              <a:ext uri="{FF2B5EF4-FFF2-40B4-BE49-F238E27FC236}">
                <a16:creationId xmlns:a16="http://schemas.microsoft.com/office/drawing/2014/main" id="{80DB61D1-551F-CAA4-145B-226C3E8D5E06}"/>
              </a:ext>
            </a:extLst>
          </p:cNvPr>
          <p:cNvPicPr>
            <a:picLocks noChangeAspect="1"/>
          </p:cNvPicPr>
          <p:nvPr/>
        </p:nvPicPr>
        <p:blipFill>
          <a:blip r:embed="rId4"/>
          <a:stretch>
            <a:fillRect/>
          </a:stretch>
        </p:blipFill>
        <p:spPr>
          <a:xfrm>
            <a:off x="3142271" y="2250838"/>
            <a:ext cx="2462060" cy="2462060"/>
          </a:xfrm>
          <a:prstGeom prst="rect">
            <a:avLst/>
          </a:prstGeom>
        </p:spPr>
      </p:pic>
    </p:spTree>
    <p:extLst>
      <p:ext uri="{BB962C8B-B14F-4D97-AF65-F5344CB8AC3E}">
        <p14:creationId xmlns:p14="http://schemas.microsoft.com/office/powerpoint/2010/main" val="1758066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99A2-35B5-20DC-02F3-949199B4C50B}"/>
            </a:ext>
          </a:extLst>
        </p:cNvPr>
        <p:cNvGrpSpPr/>
        <p:nvPr/>
      </p:nvGrpSpPr>
      <p:grpSpPr>
        <a:xfrm>
          <a:off x="0" y="0"/>
          <a:ext cx="0" cy="0"/>
          <a:chOff x="0" y="0"/>
          <a:chExt cx="0" cy="0"/>
        </a:xfrm>
      </p:grpSpPr>
      <p:pic>
        <p:nvPicPr>
          <p:cNvPr id="10" name="Picture Placeholder 15" descr="A picture containing building, ceiling&#10;&#10;Description automatically generated">
            <a:extLst>
              <a:ext uri="{FF2B5EF4-FFF2-40B4-BE49-F238E27FC236}">
                <a16:creationId xmlns:a16="http://schemas.microsoft.com/office/drawing/2014/main" id="{87F1E6A9-00BA-295E-5B90-651AA9DB83F8}"/>
              </a:ext>
            </a:extLst>
          </p:cNvPr>
          <p:cNvPicPr>
            <a:picLocks noGrp="1" noChangeAspect="1"/>
          </p:cNvPicPr>
          <p:nvPr>
            <p:ph type="pic" sz="quarter" idx="13"/>
          </p:nvPr>
        </p:nvPicPr>
        <p:blipFill>
          <a:blip r:embed="rId3" cstate="print"/>
          <a:srcRect l="33" r="33"/>
          <a:stretch>
            <a:fillRect/>
          </a:stretch>
        </p:blipFill>
        <p:spPr/>
      </p:pic>
      <p:sp>
        <p:nvSpPr>
          <p:cNvPr id="2" name="Google Shape;168;p10">
            <a:extLst>
              <a:ext uri="{FF2B5EF4-FFF2-40B4-BE49-F238E27FC236}">
                <a16:creationId xmlns:a16="http://schemas.microsoft.com/office/drawing/2014/main" id="{58A3FBAB-8B00-017E-4561-2EB792C8228E}"/>
              </a:ext>
            </a:extLst>
          </p:cNvPr>
          <p:cNvSpPr txBox="1"/>
          <p:nvPr/>
        </p:nvSpPr>
        <p:spPr>
          <a:xfrm>
            <a:off x="71512" y="588863"/>
            <a:ext cx="8556922"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rgbClr val="000000"/>
              </a:buClr>
              <a:buSzPts val="1600"/>
              <a:buFont typeface="Arial"/>
              <a:buNone/>
            </a:pPr>
            <a:r>
              <a:rPr lang="en-US" sz="1600" b="1" i="0" u="sng" strike="noStrike" cap="none" dirty="0">
                <a:solidFill>
                  <a:srgbClr val="0070C0"/>
                </a:solidFill>
                <a:latin typeface="Arial"/>
                <a:ea typeface="Arial"/>
                <a:cs typeface="Arial"/>
                <a:sym typeface="Arial"/>
              </a:rPr>
              <a:t>Part I</a:t>
            </a:r>
            <a:r>
              <a:rPr lang="en-US" sz="1600" b="1" i="0" u="none" strike="noStrike" cap="none" dirty="0">
                <a:solidFill>
                  <a:srgbClr val="0070C0"/>
                </a:solidFill>
                <a:latin typeface="Arial"/>
                <a:ea typeface="Arial"/>
                <a:cs typeface="Arial"/>
                <a:sym typeface="Arial"/>
              </a:rPr>
              <a:t>: Foundational ideas</a:t>
            </a:r>
            <a:endParaRPr sz="1600" b="0" i="0" u="none" strike="noStrike" cap="none" dirty="0">
              <a:solidFill>
                <a:srgbClr val="0070C0"/>
              </a:solidFill>
              <a:latin typeface="Arial"/>
              <a:ea typeface="Arial"/>
              <a:cs typeface="Arial"/>
              <a:sym typeface="Arial"/>
            </a:endParaRPr>
          </a:p>
          <a:p>
            <a:pPr marL="228600" marR="0" lvl="0" indent="-127000" algn="l" rtl="0">
              <a:lnSpc>
                <a:spcPct val="100000"/>
              </a:lnSpc>
              <a:spcBef>
                <a:spcPts val="400"/>
              </a:spcBef>
              <a:spcAft>
                <a:spcPts val="0"/>
              </a:spcAft>
              <a:buClr>
                <a:srgbClr val="000000"/>
              </a:buClr>
              <a:buSzPts val="2000"/>
              <a:buFont typeface="Arial"/>
              <a:buChar char="•"/>
            </a:pPr>
            <a:r>
              <a:rPr lang="en-US" sz="1600" b="0" i="0" strike="noStrike" cap="none" dirty="0">
                <a:solidFill>
                  <a:srgbClr val="3B3B3C"/>
                </a:solidFill>
                <a:latin typeface="Arial"/>
                <a:ea typeface="Arial"/>
                <a:cs typeface="Arial"/>
                <a:sym typeface="Arial"/>
              </a:rPr>
              <a:t>Module 1: Using a systems view to improve undergraduate STEM education </a:t>
            </a:r>
            <a:br>
              <a:rPr lang="en-US" sz="1600" b="0" i="0" strike="noStrike" cap="none" dirty="0">
                <a:solidFill>
                  <a:srgbClr val="3B3B3C"/>
                </a:solidFill>
                <a:latin typeface="Arial"/>
                <a:ea typeface="Arial"/>
                <a:cs typeface="Arial"/>
                <a:sym typeface="Arial"/>
              </a:rPr>
            </a:br>
            <a:r>
              <a:rPr lang="en-US" sz="1600" b="0" i="0" strike="noStrike" cap="none" dirty="0">
                <a:solidFill>
                  <a:srgbClr val="3B3B3C"/>
                </a:solidFill>
                <a:latin typeface="Arial"/>
                <a:ea typeface="Arial"/>
                <a:cs typeface="Arial"/>
                <a:sym typeface="Arial"/>
              </a:rPr>
              <a:t>(Goals and purpose of the module collection)</a:t>
            </a:r>
            <a:endParaRPr sz="1600" dirty="0"/>
          </a:p>
          <a:p>
            <a:pPr marL="228600" marR="0" lvl="0" indent="-127000" algn="l" rtl="0">
              <a:lnSpc>
                <a:spcPct val="100000"/>
              </a:lnSpc>
              <a:spcBef>
                <a:spcPts val="400"/>
              </a:spcBef>
              <a:spcAft>
                <a:spcPts val="0"/>
              </a:spcAft>
              <a:buClr>
                <a:srgbClr val="000000"/>
              </a:buClr>
              <a:buSzPts val="2000"/>
              <a:buFont typeface="Arial"/>
              <a:buChar char="•"/>
            </a:pPr>
            <a:r>
              <a:rPr lang="en-US" sz="1600" b="0" i="0" u="sng" strike="noStrike" cap="none" dirty="0">
                <a:solidFill>
                  <a:srgbClr val="3B3B3C"/>
                </a:solidFill>
                <a:latin typeface="Arial"/>
                <a:ea typeface="Arial"/>
                <a:cs typeface="Arial"/>
                <a:sym typeface="Arial"/>
              </a:rPr>
              <a:t>Module 2:</a:t>
            </a:r>
            <a:r>
              <a:rPr lang="en-US" sz="1600" b="0" i="0" strike="noStrike" cap="none" dirty="0">
                <a:solidFill>
                  <a:srgbClr val="3B3B3C"/>
                </a:solidFill>
                <a:latin typeface="Arial"/>
                <a:ea typeface="Arial"/>
                <a:cs typeface="Arial"/>
                <a:sym typeface="Arial"/>
              </a:rPr>
              <a:t> From Silos to Systems: Driving Change through an Ecosystems Approach</a:t>
            </a:r>
            <a:endParaRPr sz="1600" dirty="0"/>
          </a:p>
          <a:p>
            <a:pPr marL="228600" marR="0" lvl="0" indent="-127000" algn="l" rtl="0">
              <a:lnSpc>
                <a:spcPct val="100000"/>
              </a:lnSpc>
              <a:spcBef>
                <a:spcPts val="400"/>
              </a:spcBef>
              <a:spcAft>
                <a:spcPts val="0"/>
              </a:spcAft>
              <a:buClr>
                <a:srgbClr val="000000"/>
              </a:buClr>
              <a:buSzPts val="2000"/>
              <a:buFont typeface="Arial"/>
              <a:buChar char="•"/>
            </a:pPr>
            <a:r>
              <a:rPr lang="en-US" sz="1600" b="0" i="0" strike="noStrike" cap="none" dirty="0">
                <a:solidFill>
                  <a:srgbClr val="3B3B3C"/>
                </a:solidFill>
                <a:latin typeface="Arial"/>
                <a:ea typeface="Arial"/>
                <a:cs typeface="Arial"/>
                <a:sym typeface="Arial"/>
              </a:rPr>
              <a:t>Module 3: Understanding STEM culture </a:t>
            </a:r>
            <a:endParaRPr sz="1600" dirty="0"/>
          </a:p>
          <a:p>
            <a:pPr marL="228600" marR="0" lvl="0" indent="-127000" algn="l" rtl="0">
              <a:lnSpc>
                <a:spcPct val="100000"/>
              </a:lnSpc>
              <a:spcBef>
                <a:spcPts val="400"/>
              </a:spcBef>
              <a:spcAft>
                <a:spcPts val="0"/>
              </a:spcAft>
              <a:buClr>
                <a:srgbClr val="000000"/>
              </a:buClr>
              <a:buSzPts val="2000"/>
              <a:buFont typeface="Arial"/>
              <a:buChar char="•"/>
            </a:pPr>
            <a:r>
              <a:rPr lang="en-US" sz="1600" b="0" i="0" u="sng" strike="noStrike" cap="none" dirty="0">
                <a:solidFill>
                  <a:srgbClr val="3B3B3C"/>
                </a:solidFill>
                <a:latin typeface="Arial"/>
                <a:ea typeface="Arial"/>
                <a:cs typeface="Arial"/>
                <a:sym typeface="Arial"/>
              </a:rPr>
              <a:t>Module 4: </a:t>
            </a:r>
            <a:r>
              <a:rPr lang="en-US" sz="1600" b="0" i="0" u="none" strike="noStrike" cap="none" dirty="0">
                <a:solidFill>
                  <a:srgbClr val="3B3B3C"/>
                </a:solidFill>
                <a:latin typeface="Arial"/>
                <a:ea typeface="Arial"/>
                <a:cs typeface="Arial"/>
                <a:sym typeface="Arial"/>
              </a:rPr>
              <a:t>Student-ready institutions </a:t>
            </a:r>
            <a:endParaRPr sz="1600" b="0" i="0" u="none" strike="noStrike" cap="none" dirty="0">
              <a:solidFill>
                <a:srgbClr val="3B3B3C"/>
              </a:solidFill>
              <a:latin typeface="Times New Roman"/>
              <a:ea typeface="Times New Roman"/>
              <a:cs typeface="Times New Roman"/>
              <a:sym typeface="Times New Roman"/>
            </a:endParaRPr>
          </a:p>
          <a:p>
            <a:pPr marL="0" marR="0" lvl="0" indent="0" algn="l" rtl="0">
              <a:lnSpc>
                <a:spcPct val="100000"/>
              </a:lnSpc>
              <a:spcBef>
                <a:spcPts val="400"/>
              </a:spcBef>
              <a:spcAft>
                <a:spcPts val="0"/>
              </a:spcAft>
              <a:buClr>
                <a:srgbClr val="000000"/>
              </a:buClr>
              <a:buSzPts val="1600"/>
              <a:buFont typeface="Arial"/>
              <a:buNone/>
            </a:pPr>
            <a:br>
              <a:rPr lang="en-US" sz="1600" b="0" i="0" u="none" strike="noStrike" cap="none" dirty="0">
                <a:solidFill>
                  <a:srgbClr val="000000"/>
                </a:solidFill>
                <a:latin typeface="Arial"/>
                <a:ea typeface="Arial"/>
                <a:cs typeface="Arial"/>
                <a:sym typeface="Arial"/>
              </a:rPr>
            </a:br>
            <a:r>
              <a:rPr lang="en-US" sz="1600" b="1" i="0" u="sng" strike="noStrike" cap="none" dirty="0">
                <a:solidFill>
                  <a:srgbClr val="0070C0"/>
                </a:solidFill>
                <a:latin typeface="Arial"/>
                <a:ea typeface="Arial"/>
                <a:cs typeface="Arial"/>
                <a:sym typeface="Arial"/>
              </a:rPr>
              <a:t>Part II</a:t>
            </a:r>
            <a:r>
              <a:rPr lang="en-US" sz="1600" b="1" i="0" u="none" strike="noStrike" cap="none" dirty="0">
                <a:solidFill>
                  <a:srgbClr val="0070C0"/>
                </a:solidFill>
                <a:latin typeface="Arial"/>
                <a:ea typeface="Arial"/>
                <a:cs typeface="Arial"/>
                <a:sym typeface="Arial"/>
              </a:rPr>
              <a:t>: Practical strategies for key audiences </a:t>
            </a:r>
            <a:endParaRPr sz="1600" b="0" i="0" u="none" strike="noStrike" cap="none" dirty="0">
              <a:solidFill>
                <a:srgbClr val="0070C0"/>
              </a:solidFill>
              <a:latin typeface="Arial"/>
              <a:ea typeface="Arial"/>
              <a:cs typeface="Arial"/>
              <a:sym typeface="Arial"/>
            </a:endParaRPr>
          </a:p>
          <a:p>
            <a:pPr marL="228600" marR="0" lvl="0" indent="-127000" algn="l" rtl="0">
              <a:lnSpc>
                <a:spcPct val="100000"/>
              </a:lnSpc>
              <a:spcBef>
                <a:spcPts val="400"/>
              </a:spcBef>
              <a:spcAft>
                <a:spcPts val="0"/>
              </a:spcAft>
              <a:buClr>
                <a:srgbClr val="000000"/>
              </a:buClr>
              <a:buSzPts val="2000"/>
              <a:buFont typeface="Arial"/>
              <a:buChar char="•"/>
            </a:pPr>
            <a:r>
              <a:rPr lang="en-US" sz="1600" b="0" i="0" u="none" strike="noStrike" cap="none" dirty="0">
                <a:solidFill>
                  <a:srgbClr val="3B3B3C"/>
                </a:solidFill>
                <a:latin typeface="Arial"/>
                <a:ea typeface="Arial"/>
                <a:cs typeface="Arial"/>
                <a:sym typeface="Arial"/>
              </a:rPr>
              <a:t>Module 5: How institutional leaders can foster systemic change to improve undergrad STEM Ed</a:t>
            </a:r>
            <a:endParaRPr sz="1600" dirty="0"/>
          </a:p>
          <a:p>
            <a:pPr marL="228600" marR="0" lvl="0" indent="-127000" algn="l" rtl="0">
              <a:lnSpc>
                <a:spcPct val="100000"/>
              </a:lnSpc>
              <a:spcBef>
                <a:spcPts val="400"/>
              </a:spcBef>
              <a:spcAft>
                <a:spcPts val="0"/>
              </a:spcAft>
              <a:buClr>
                <a:srgbClr val="000000"/>
              </a:buClr>
              <a:buSzPts val="2000"/>
              <a:buFont typeface="Arial"/>
              <a:buChar char="•"/>
            </a:pPr>
            <a:r>
              <a:rPr lang="en-US" sz="1600" b="0" i="0" strike="noStrike" cap="none" dirty="0">
                <a:solidFill>
                  <a:srgbClr val="3B3B3C"/>
                </a:solidFill>
                <a:latin typeface="Arial"/>
                <a:ea typeface="Arial"/>
                <a:cs typeface="Arial"/>
                <a:sym typeface="Arial"/>
              </a:rPr>
              <a:t>Module 6: </a:t>
            </a:r>
            <a:r>
              <a:rPr lang="en-US" sz="1600" b="0" i="0" u="none" strike="noStrike" cap="none" dirty="0">
                <a:solidFill>
                  <a:srgbClr val="3B3B3C"/>
                </a:solidFill>
                <a:latin typeface="Arial"/>
                <a:ea typeface="Arial"/>
                <a:cs typeface="Arial"/>
                <a:sym typeface="Arial"/>
              </a:rPr>
              <a:t>How academic unit leaders can foster systemic change to improve </a:t>
            </a:r>
            <a:r>
              <a:rPr lang="en-US" sz="1600" dirty="0">
                <a:solidFill>
                  <a:srgbClr val="3B3B3C"/>
                </a:solidFill>
              </a:rPr>
              <a:t>undergrad STEM Ed</a:t>
            </a:r>
            <a:endParaRPr sz="1600" dirty="0"/>
          </a:p>
          <a:p>
            <a:pPr marL="228600" marR="0" lvl="0" indent="-127000" algn="l" rtl="0">
              <a:lnSpc>
                <a:spcPct val="100000"/>
              </a:lnSpc>
              <a:spcBef>
                <a:spcPts val="400"/>
              </a:spcBef>
              <a:spcAft>
                <a:spcPts val="0"/>
              </a:spcAft>
              <a:buClr>
                <a:srgbClr val="000000"/>
              </a:buClr>
              <a:buSzPts val="2000"/>
              <a:buFont typeface="Arial"/>
              <a:buChar char="•"/>
            </a:pPr>
            <a:r>
              <a:rPr lang="en-US" sz="1600" b="0" i="0" u="none" strike="noStrike" cap="none" dirty="0">
                <a:solidFill>
                  <a:srgbClr val="3B3B3C"/>
                </a:solidFill>
                <a:latin typeface="Arial"/>
                <a:ea typeface="Arial"/>
                <a:cs typeface="Arial"/>
                <a:sym typeface="Arial"/>
              </a:rPr>
              <a:t>Module 7: How centers for teaching and learning can contribute to improving </a:t>
            </a:r>
            <a:r>
              <a:rPr lang="en-US" sz="1600" dirty="0">
                <a:solidFill>
                  <a:srgbClr val="3B3B3C"/>
                </a:solidFill>
              </a:rPr>
              <a:t>undergrad STEM Ed</a:t>
            </a:r>
            <a:endParaRPr sz="1600" dirty="0"/>
          </a:p>
        </p:txBody>
      </p:sp>
    </p:spTree>
    <p:extLst>
      <p:ext uri="{BB962C8B-B14F-4D97-AF65-F5344CB8AC3E}">
        <p14:creationId xmlns:p14="http://schemas.microsoft.com/office/powerpoint/2010/main" val="46883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168B-0FEB-27FC-FE4B-B9BB967F6BC9}"/>
            </a:ext>
          </a:extLst>
        </p:cNvPr>
        <p:cNvGrpSpPr/>
        <p:nvPr/>
      </p:nvGrpSpPr>
      <p:grpSpPr>
        <a:xfrm>
          <a:off x="0" y="0"/>
          <a:ext cx="0" cy="0"/>
          <a:chOff x="0" y="0"/>
          <a:chExt cx="0" cy="0"/>
        </a:xfrm>
      </p:grpSpPr>
      <p:pic>
        <p:nvPicPr>
          <p:cNvPr id="10" name="Picture Placeholder 15" descr="A picture containing building, ceiling&#10;&#10;Description automatically generated">
            <a:extLst>
              <a:ext uri="{FF2B5EF4-FFF2-40B4-BE49-F238E27FC236}">
                <a16:creationId xmlns:a16="http://schemas.microsoft.com/office/drawing/2014/main" id="{96FA5E6B-69E3-3FA3-E891-C4717AB6C039}"/>
              </a:ext>
            </a:extLst>
          </p:cNvPr>
          <p:cNvPicPr>
            <a:picLocks noGrp="1" noChangeAspect="1"/>
          </p:cNvPicPr>
          <p:nvPr>
            <p:ph type="pic" sz="quarter" idx="13"/>
          </p:nvPr>
        </p:nvPicPr>
        <p:blipFill>
          <a:blip r:embed="rId3" cstate="print"/>
          <a:srcRect l="33" r="33"/>
          <a:stretch>
            <a:fillRect/>
          </a:stretch>
        </p:blipFill>
        <p:spPr/>
      </p:pic>
      <p:sp>
        <p:nvSpPr>
          <p:cNvPr id="2" name="Google Shape;174;p14">
            <a:extLst>
              <a:ext uri="{FF2B5EF4-FFF2-40B4-BE49-F238E27FC236}">
                <a16:creationId xmlns:a16="http://schemas.microsoft.com/office/drawing/2014/main" id="{772F0E8E-E897-6047-C8DF-F249579F6A8D}"/>
              </a:ext>
            </a:extLst>
          </p:cNvPr>
          <p:cNvSpPr txBox="1">
            <a:spLocks/>
          </p:cNvSpPr>
          <p:nvPr/>
        </p:nvSpPr>
        <p:spPr>
          <a:xfrm>
            <a:off x="-2491" y="483226"/>
            <a:ext cx="8686799" cy="4177047"/>
          </a:xfrm>
          <a:prstGeom prst="rect">
            <a:avLst/>
          </a:prstGeom>
          <a:noFill/>
          <a:ln>
            <a:noFill/>
          </a:ln>
        </p:spPr>
        <p:txBody>
          <a:bodyPr spcFirstLastPara="1" wrap="square" lIns="91425" tIns="45700" rIns="91425" bIns="45700" anchor="t" anchorCtr="0">
            <a:no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hangingPunct="1">
              <a:lnSpc>
                <a:spcPct val="90000"/>
              </a:lnSpc>
              <a:spcBef>
                <a:spcPts val="0"/>
              </a:spcBef>
              <a:spcAft>
                <a:spcPts val="0"/>
              </a:spcAft>
              <a:buClr>
                <a:schemeClr val="dk1"/>
              </a:buClr>
              <a:buSzPts val="4800"/>
              <a:buFont typeface="Arial" panose="020B0604020202020204" pitchFamily="34" charset="0"/>
              <a:buNone/>
            </a:pPr>
            <a:r>
              <a:rPr lang="en-US" sz="3200" b="1" dirty="0">
                <a:solidFill>
                  <a:srgbClr val="0070C0"/>
                </a:solidFill>
              </a:rPr>
              <a:t>Audiences and Uses of the Modules</a:t>
            </a:r>
            <a:endParaRPr lang="en-US" dirty="0"/>
          </a:p>
          <a:p>
            <a:pPr marL="0" indent="0" algn="ctr" eaLnBrk="1" hangingPunct="1">
              <a:lnSpc>
                <a:spcPct val="90000"/>
              </a:lnSpc>
              <a:spcBef>
                <a:spcPts val="0"/>
              </a:spcBef>
              <a:spcAft>
                <a:spcPts val="0"/>
              </a:spcAft>
              <a:buClr>
                <a:schemeClr val="dk1"/>
              </a:buClr>
              <a:buSzPts val="4800"/>
              <a:buFont typeface="Arial" panose="020B0604020202020204" pitchFamily="34" charset="0"/>
              <a:buNone/>
            </a:pPr>
            <a:endParaRPr lang="en-US" sz="3200" b="1" dirty="0">
              <a:solidFill>
                <a:srgbClr val="0070C0"/>
              </a:solidFill>
            </a:endParaRPr>
          </a:p>
          <a:p>
            <a:pPr marL="0" indent="0" eaLnBrk="1" hangingPunct="1">
              <a:lnSpc>
                <a:spcPct val="90000"/>
              </a:lnSpc>
              <a:spcBef>
                <a:spcPts val="0"/>
              </a:spcBef>
              <a:spcAft>
                <a:spcPts val="0"/>
              </a:spcAft>
              <a:buClr>
                <a:schemeClr val="dk1"/>
              </a:buClr>
              <a:buSzPts val="2400"/>
              <a:buFont typeface="Arial" panose="020B0604020202020204" pitchFamily="34" charset="0"/>
              <a:buNone/>
            </a:pPr>
            <a:r>
              <a:rPr lang="en-US" sz="2400" dirty="0">
                <a:solidFill>
                  <a:srgbClr val="0070C0"/>
                </a:solidFill>
                <a:latin typeface="Calibri"/>
                <a:ea typeface="Calibri"/>
                <a:cs typeface="Calibri"/>
                <a:sym typeface="Calibri"/>
              </a:rPr>
              <a:t>Intended Audiences:</a:t>
            </a:r>
            <a:endParaRPr lang="en-US" sz="2400" dirty="0"/>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latin typeface="Calibri"/>
                <a:ea typeface="Calibri"/>
                <a:cs typeface="Calibri"/>
                <a:sym typeface="Calibri"/>
              </a:rPr>
              <a:t>Presidents and Provosts</a:t>
            </a:r>
            <a:endParaRPr lang="en-US" sz="2400" dirty="0"/>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latin typeface="Calibri"/>
                <a:ea typeface="Calibri"/>
                <a:cs typeface="Calibri"/>
                <a:sym typeface="Calibri"/>
              </a:rPr>
              <a:t>Deans and Department Chairs</a:t>
            </a:r>
            <a:endParaRPr lang="en-US" sz="2400" dirty="0"/>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latin typeface="Calibri"/>
                <a:ea typeface="Calibri"/>
                <a:cs typeface="Calibri"/>
                <a:sym typeface="Calibri"/>
              </a:rPr>
              <a:t>Faculty Leaders</a:t>
            </a:r>
            <a:endParaRPr lang="en-US" sz="2400" dirty="0"/>
          </a:p>
          <a:p>
            <a:pPr marL="457200" indent="-304800" eaLnBrk="1" hangingPunct="1">
              <a:lnSpc>
                <a:spcPct val="90000"/>
              </a:lnSpc>
              <a:spcBef>
                <a:spcPts val="0"/>
              </a:spcBef>
              <a:spcAft>
                <a:spcPts val="0"/>
              </a:spcAft>
              <a:buClr>
                <a:schemeClr val="dk1"/>
              </a:buClr>
              <a:buSzPts val="2400"/>
              <a:buFont typeface="Arial"/>
              <a:buNone/>
            </a:pPr>
            <a:endParaRPr lang="en-US" sz="2400" dirty="0">
              <a:solidFill>
                <a:srgbClr val="000000"/>
              </a:solidFill>
              <a:latin typeface="Calibri"/>
              <a:ea typeface="Calibri"/>
              <a:cs typeface="Calibri"/>
              <a:sym typeface="Calibri"/>
            </a:endParaRPr>
          </a:p>
          <a:p>
            <a:pPr marL="0" indent="0" eaLnBrk="1" hangingPunct="1">
              <a:lnSpc>
                <a:spcPct val="90000"/>
              </a:lnSpc>
              <a:spcBef>
                <a:spcPts val="0"/>
              </a:spcBef>
              <a:spcAft>
                <a:spcPts val="0"/>
              </a:spcAft>
              <a:buClr>
                <a:schemeClr val="dk1"/>
              </a:buClr>
              <a:buSzPts val="2400"/>
              <a:buFont typeface="Arial" panose="020B0604020202020204" pitchFamily="34" charset="0"/>
              <a:buNone/>
            </a:pPr>
            <a:r>
              <a:rPr lang="en-US" sz="2400" dirty="0">
                <a:solidFill>
                  <a:srgbClr val="0070C0"/>
                </a:solidFill>
                <a:latin typeface="Calibri"/>
                <a:ea typeface="Calibri"/>
                <a:cs typeface="Calibri"/>
                <a:sym typeface="Calibri"/>
              </a:rPr>
              <a:t>Possible Uses:</a:t>
            </a:r>
            <a:endParaRPr lang="en-US" sz="2400" dirty="0"/>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latin typeface="Calibri"/>
                <a:ea typeface="Calibri"/>
                <a:cs typeface="Calibri"/>
                <a:sym typeface="Calibri"/>
              </a:rPr>
              <a:t>Develop ideas for institution-specific changes</a:t>
            </a:r>
            <a:endParaRPr lang="en-US" sz="2400" dirty="0"/>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latin typeface="Calibri"/>
                <a:ea typeface="Calibri"/>
                <a:cs typeface="Calibri"/>
                <a:sym typeface="Calibri"/>
              </a:rPr>
              <a:t>Encourage discussion among institutional stakeholders</a:t>
            </a:r>
          </a:p>
          <a:p>
            <a:pPr marL="457200" indent="-457200" eaLnBrk="1" hangingPunct="1">
              <a:lnSpc>
                <a:spcPct val="90000"/>
              </a:lnSpc>
              <a:spcBef>
                <a:spcPts val="0"/>
              </a:spcBef>
              <a:spcAft>
                <a:spcPts val="0"/>
              </a:spcAft>
              <a:buClr>
                <a:schemeClr val="dk1"/>
              </a:buClr>
              <a:buSzPts val="2400"/>
              <a:buFont typeface="Arial"/>
              <a:buChar char="•"/>
            </a:pPr>
            <a:r>
              <a:rPr lang="en-US" sz="2400" dirty="0">
                <a:solidFill>
                  <a:srgbClr val="000000"/>
                </a:solidFill>
              </a:rPr>
              <a:t>Highlight</a:t>
            </a:r>
            <a:r>
              <a:rPr lang="en-US" sz="2400" dirty="0">
                <a:solidFill>
                  <a:srgbClr val="000000"/>
                </a:solidFill>
                <a:latin typeface="Calibri"/>
                <a:ea typeface="Calibri"/>
                <a:cs typeface="Calibri"/>
                <a:sym typeface="Calibri"/>
              </a:rPr>
              <a:t> ideas, resources, and frameworks for systemic institutional </a:t>
            </a:r>
            <a:r>
              <a:rPr lang="en-US" sz="2400" dirty="0">
                <a:solidFill>
                  <a:srgbClr val="000000"/>
                </a:solidFill>
              </a:rPr>
              <a:t>change</a:t>
            </a:r>
            <a:endParaRPr lang="en-US" sz="2400" dirty="0"/>
          </a:p>
        </p:txBody>
      </p:sp>
    </p:spTree>
    <p:extLst>
      <p:ext uri="{BB962C8B-B14F-4D97-AF65-F5344CB8AC3E}">
        <p14:creationId xmlns:p14="http://schemas.microsoft.com/office/powerpoint/2010/main" val="13078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C8A6-27DB-8E55-9F00-4465ACCE3339}"/>
            </a:ext>
          </a:extLst>
        </p:cNvPr>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7122B770-AA7B-A0A0-13B9-916FEE83A943}"/>
              </a:ext>
            </a:extLst>
          </p:cNvPr>
          <p:cNvPicPr>
            <a:picLocks noGrp="1" noChangeAspect="1"/>
          </p:cNvPicPr>
          <p:nvPr>
            <p:ph type="pic" sz="quarter" idx="11"/>
          </p:nvPr>
        </p:nvPicPr>
        <p:blipFill rotWithShape="1">
          <a:blip r:embed="rId3" cstate="print"/>
          <a:srcRect/>
          <a:stretch/>
        </p:blipFill>
        <p:spPr/>
      </p:pic>
      <p:sp>
        <p:nvSpPr>
          <p:cNvPr id="3" name="Text Placeholder 2">
            <a:extLst>
              <a:ext uri="{FF2B5EF4-FFF2-40B4-BE49-F238E27FC236}">
                <a16:creationId xmlns:a16="http://schemas.microsoft.com/office/drawing/2014/main" id="{F83E63FF-C198-DAD4-B263-D87271E23C2B}"/>
              </a:ext>
            </a:extLst>
          </p:cNvPr>
          <p:cNvSpPr>
            <a:spLocks noGrp="1"/>
          </p:cNvSpPr>
          <p:nvPr>
            <p:ph type="body" sz="quarter" idx="10"/>
          </p:nvPr>
        </p:nvSpPr>
        <p:spPr>
          <a:xfrm>
            <a:off x="-1" y="1203740"/>
            <a:ext cx="6110422" cy="3971925"/>
          </a:xfrm>
        </p:spPr>
        <p:txBody>
          <a:bodyPr rtlCol="0">
            <a:noAutofit/>
          </a:bodyPr>
          <a:lstStyle/>
          <a:p>
            <a:pPr fontAlgn="auto">
              <a:spcAft>
                <a:spcPts val="0"/>
              </a:spcAft>
              <a:defRPr/>
            </a:pPr>
            <a:r>
              <a:rPr lang="en-US" sz="2200" b="1" dirty="0"/>
              <a:t>Thank you! </a:t>
            </a:r>
          </a:p>
          <a:p>
            <a:pPr fontAlgn="auto">
              <a:spcAft>
                <a:spcPts val="0"/>
              </a:spcAft>
              <a:defRPr/>
            </a:pPr>
            <a:r>
              <a:rPr lang="en-US" sz="2200" b="1" dirty="0"/>
              <a:t>Questions?</a:t>
            </a:r>
          </a:p>
          <a:p>
            <a:pPr fontAlgn="auto">
              <a:spcAft>
                <a:spcPts val="0"/>
              </a:spcAft>
              <a:defRPr/>
            </a:pPr>
            <a:endParaRPr lang="en-US" sz="2200" dirty="0">
              <a:latin typeface="Times New Roman" panose="02020603050405020304" pitchFamily="18" charset="0"/>
              <a:cs typeface="Times New Roman" panose="02020603050405020304" pitchFamily="18" charset="0"/>
            </a:endParaRPr>
          </a:p>
          <a:p>
            <a:pPr fontAlgn="auto">
              <a:spcAft>
                <a:spcPts val="0"/>
              </a:spcAft>
              <a:defRPr/>
            </a:pPr>
            <a:r>
              <a:rPr lang="en-US" sz="2200" dirty="0">
                <a:latin typeface="Times New Roman" panose="02020603050405020304" pitchFamily="18" charset="0"/>
                <a:cs typeface="Times New Roman" panose="02020603050405020304" pitchFamily="18" charset="0"/>
              </a:rPr>
              <a:t>The report can be read and downloaded for free from NASEM. </a:t>
            </a:r>
          </a:p>
          <a:p>
            <a:pPr fontAlgn="auto">
              <a:spcAft>
                <a:spcPts val="0"/>
              </a:spcAft>
              <a:defRPr/>
            </a:pPr>
            <a:r>
              <a:rPr lang="en-US" sz="2200" dirty="0">
                <a:latin typeface="Times New Roman" panose="02020603050405020304" pitchFamily="18" charset="0"/>
                <a:cs typeface="Times New Roman" panose="02020603050405020304" pitchFamily="18" charset="0"/>
              </a:rPr>
              <a:t>Use the URL or QR code to access the project page, which also has a highlights document and a link to an online interactive website. </a:t>
            </a:r>
            <a:endParaRPr lang="en-US" sz="1800" dirty="0">
              <a:latin typeface="Times New Roman" panose="02020603050405020304" pitchFamily="18" charset="0"/>
              <a:cs typeface="Times New Roman" panose="02020603050405020304" pitchFamily="18" charset="0"/>
            </a:endParaRPr>
          </a:p>
        </p:txBody>
      </p:sp>
      <p:sp>
        <p:nvSpPr>
          <p:cNvPr id="40966" name="Freeform 5">
            <a:extLst>
              <a:ext uri="{FF2B5EF4-FFF2-40B4-BE49-F238E27FC236}">
                <a16:creationId xmlns:a16="http://schemas.microsoft.com/office/drawing/2014/main" id="{439EF1E0-706F-10E7-C761-D6E63DA199C7}"/>
              </a:ext>
            </a:extLst>
          </p:cNvPr>
          <p:cNvSpPr>
            <a:spLocks noEditPoints="1"/>
          </p:cNvSpPr>
          <p:nvPr/>
        </p:nvSpPr>
        <p:spPr bwMode="auto">
          <a:xfrm>
            <a:off x="482600" y="433388"/>
            <a:ext cx="2192338" cy="411162"/>
          </a:xfrm>
          <a:custGeom>
            <a:avLst/>
            <a:gdLst>
              <a:gd name="T0" fmla="*/ 342532 w 1440"/>
              <a:gd name="T1" fmla="*/ 169127 h 267"/>
              <a:gd name="T2" fmla="*/ 482590 w 1440"/>
              <a:gd name="T3" fmla="*/ 10763 h 267"/>
              <a:gd name="T4" fmla="*/ 723124 w 1440"/>
              <a:gd name="T5" fmla="*/ 29213 h 267"/>
              <a:gd name="T6" fmla="*/ 1263564 w 1440"/>
              <a:gd name="T7" fmla="*/ 10763 h 267"/>
              <a:gd name="T8" fmla="*/ 197908 w 1440"/>
              <a:gd name="T9" fmla="*/ 322879 h 267"/>
              <a:gd name="T10" fmla="*/ 665274 w 1440"/>
              <a:gd name="T11" fmla="*/ 321342 h 267"/>
              <a:gd name="T12" fmla="*/ 750526 w 1440"/>
              <a:gd name="T13" fmla="*/ 304429 h 267"/>
              <a:gd name="T14" fmla="*/ 1318369 w 1440"/>
              <a:gd name="T15" fmla="*/ 262916 h 267"/>
              <a:gd name="T16" fmla="*/ 1121984 w 1440"/>
              <a:gd name="T17" fmla="*/ 401293 h 267"/>
              <a:gd name="T18" fmla="*/ 1458427 w 1440"/>
              <a:gd name="T19" fmla="*/ 264454 h 267"/>
              <a:gd name="T20" fmla="*/ 1379264 w 1440"/>
              <a:gd name="T21" fmla="*/ 390530 h 267"/>
              <a:gd name="T22" fmla="*/ 470411 w 1440"/>
              <a:gd name="T23" fmla="*/ 399755 h 267"/>
              <a:gd name="T24" fmla="*/ 1603051 w 1440"/>
              <a:gd name="T25" fmla="*/ 47663 h 267"/>
              <a:gd name="T26" fmla="*/ 1636543 w 1440"/>
              <a:gd name="T27" fmla="*/ 67651 h 267"/>
              <a:gd name="T28" fmla="*/ 1660901 w 1440"/>
              <a:gd name="T29" fmla="*/ 33825 h 267"/>
              <a:gd name="T30" fmla="*/ 1685259 w 1440"/>
              <a:gd name="T31" fmla="*/ 41513 h 267"/>
              <a:gd name="T32" fmla="*/ 1712662 w 1440"/>
              <a:gd name="T33" fmla="*/ 84564 h 267"/>
              <a:gd name="T34" fmla="*/ 1764422 w 1440"/>
              <a:gd name="T35" fmla="*/ 81489 h 267"/>
              <a:gd name="T36" fmla="*/ 1765945 w 1440"/>
              <a:gd name="T37" fmla="*/ 87639 h 267"/>
              <a:gd name="T38" fmla="*/ 1791825 w 1440"/>
              <a:gd name="T39" fmla="*/ 35363 h 267"/>
              <a:gd name="T40" fmla="*/ 1837496 w 1440"/>
              <a:gd name="T41" fmla="*/ 89176 h 267"/>
              <a:gd name="T42" fmla="*/ 1895346 w 1440"/>
              <a:gd name="T43" fmla="*/ 41513 h 267"/>
              <a:gd name="T44" fmla="*/ 1864898 w 1440"/>
              <a:gd name="T45" fmla="*/ 66113 h 267"/>
              <a:gd name="T46" fmla="*/ 1934927 w 1440"/>
              <a:gd name="T47" fmla="*/ 29213 h 267"/>
              <a:gd name="T48" fmla="*/ 1916659 w 1440"/>
              <a:gd name="T49" fmla="*/ 49201 h 267"/>
              <a:gd name="T50" fmla="*/ 1963852 w 1440"/>
              <a:gd name="T51" fmla="*/ 83026 h 267"/>
              <a:gd name="T52" fmla="*/ 1994299 w 1440"/>
              <a:gd name="T53" fmla="*/ 38438 h 267"/>
              <a:gd name="T54" fmla="*/ 1612186 w 1440"/>
              <a:gd name="T55" fmla="*/ 169127 h 267"/>
              <a:gd name="T56" fmla="*/ 1673080 w 1440"/>
              <a:gd name="T57" fmla="*/ 206028 h 267"/>
              <a:gd name="T58" fmla="*/ 1705050 w 1440"/>
              <a:gd name="T59" fmla="*/ 239853 h 267"/>
              <a:gd name="T60" fmla="*/ 1737020 w 1440"/>
              <a:gd name="T61" fmla="*/ 189115 h 267"/>
              <a:gd name="T62" fmla="*/ 1747676 w 1440"/>
              <a:gd name="T63" fmla="*/ 269066 h 267"/>
              <a:gd name="T64" fmla="*/ 1802481 w 1440"/>
              <a:gd name="T65" fmla="*/ 182965 h 267"/>
              <a:gd name="T66" fmla="*/ 1797914 w 1440"/>
              <a:gd name="T67" fmla="*/ 235241 h 267"/>
              <a:gd name="T68" fmla="*/ 1828362 w 1440"/>
              <a:gd name="T69" fmla="*/ 192190 h 267"/>
              <a:gd name="T70" fmla="*/ 1872510 w 1440"/>
              <a:gd name="T71" fmla="*/ 241391 h 267"/>
              <a:gd name="T72" fmla="*/ 1918181 w 1440"/>
              <a:gd name="T73" fmla="*/ 236778 h 267"/>
              <a:gd name="T74" fmla="*/ 1919703 w 1440"/>
              <a:gd name="T75" fmla="*/ 242928 h 267"/>
              <a:gd name="T76" fmla="*/ 1954718 w 1440"/>
              <a:gd name="T77" fmla="*/ 233703 h 267"/>
              <a:gd name="T78" fmla="*/ 1969942 w 1440"/>
              <a:gd name="T79" fmla="*/ 189115 h 267"/>
              <a:gd name="T80" fmla="*/ 2004956 w 1440"/>
              <a:gd name="T81" fmla="*/ 192190 h 267"/>
              <a:gd name="T82" fmla="*/ 2043015 w 1440"/>
              <a:gd name="T83" fmla="*/ 186040 h 267"/>
              <a:gd name="T84" fmla="*/ 2056716 w 1440"/>
              <a:gd name="T85" fmla="*/ 172202 h 267"/>
              <a:gd name="T86" fmla="*/ 2076507 w 1440"/>
              <a:gd name="T87" fmla="*/ 244466 h 267"/>
              <a:gd name="T88" fmla="*/ 2129790 w 1440"/>
              <a:gd name="T89" fmla="*/ 239853 h 267"/>
              <a:gd name="T90" fmla="*/ 2180028 w 1440"/>
              <a:gd name="T91" fmla="*/ 184502 h 267"/>
              <a:gd name="T92" fmla="*/ 2146536 w 1440"/>
              <a:gd name="T93" fmla="*/ 270604 h 267"/>
              <a:gd name="T94" fmla="*/ 1638066 w 1440"/>
              <a:gd name="T95" fmla="*/ 372080 h 267"/>
              <a:gd name="T96" fmla="*/ 1616753 w 1440"/>
              <a:gd name="T97" fmla="*/ 345942 h 267"/>
              <a:gd name="T98" fmla="*/ 1660901 w 1440"/>
              <a:gd name="T99" fmla="*/ 319804 h 267"/>
              <a:gd name="T100" fmla="*/ 1692871 w 1440"/>
              <a:gd name="T101" fmla="*/ 358242 h 267"/>
              <a:gd name="T102" fmla="*/ 1717229 w 1440"/>
              <a:gd name="T103" fmla="*/ 344405 h 267"/>
              <a:gd name="T104" fmla="*/ 1778123 w 1440"/>
              <a:gd name="T105" fmla="*/ 392068 h 267"/>
              <a:gd name="T106" fmla="*/ 1756810 w 1440"/>
              <a:gd name="T107" fmla="*/ 362855 h 267"/>
              <a:gd name="T108" fmla="*/ 1831406 w 1440"/>
              <a:gd name="T109" fmla="*/ 393605 h 267"/>
              <a:gd name="T110" fmla="*/ 1826839 w 1440"/>
              <a:gd name="T111" fmla="*/ 327492 h 267"/>
              <a:gd name="T112" fmla="*/ 1867943 w 1440"/>
              <a:gd name="T113" fmla="*/ 393605 h 267"/>
              <a:gd name="T114" fmla="*/ 1901435 w 1440"/>
              <a:gd name="T115" fmla="*/ 399755 h 267"/>
              <a:gd name="T116" fmla="*/ 1910569 w 1440"/>
              <a:gd name="T117" fmla="*/ 315192 h 267"/>
              <a:gd name="T118" fmla="*/ 1974509 w 1440"/>
              <a:gd name="T119" fmla="*/ 347480 h 267"/>
              <a:gd name="T120" fmla="*/ 1983643 w 1440"/>
              <a:gd name="T121" fmla="*/ 373618 h 267"/>
              <a:gd name="T122" fmla="*/ 2046060 w 1440"/>
              <a:gd name="T123" fmla="*/ 352092 h 267"/>
              <a:gd name="T124" fmla="*/ 2021702 w 1440"/>
              <a:gd name="T125" fmla="*/ 367467 h 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 name="Picture 1">
            <a:extLst>
              <a:ext uri="{FF2B5EF4-FFF2-40B4-BE49-F238E27FC236}">
                <a16:creationId xmlns:a16="http://schemas.microsoft.com/office/drawing/2014/main" id="{1F74A09D-05C6-C239-F6F2-98AF465BCBC5}"/>
              </a:ext>
            </a:extLst>
          </p:cNvPr>
          <p:cNvPicPr>
            <a:picLocks noChangeAspect="1"/>
          </p:cNvPicPr>
          <p:nvPr/>
        </p:nvPicPr>
        <p:blipFill>
          <a:blip r:embed="rId4"/>
          <a:stretch>
            <a:fillRect/>
          </a:stretch>
        </p:blipFill>
        <p:spPr>
          <a:xfrm>
            <a:off x="4524110" y="1222216"/>
            <a:ext cx="1421578" cy="1421578"/>
          </a:xfrm>
          <a:prstGeom prst="rect">
            <a:avLst/>
          </a:prstGeom>
        </p:spPr>
      </p:pic>
      <p:sp>
        <p:nvSpPr>
          <p:cNvPr id="5" name="TextBox 4">
            <a:extLst>
              <a:ext uri="{FF2B5EF4-FFF2-40B4-BE49-F238E27FC236}">
                <a16:creationId xmlns:a16="http://schemas.microsoft.com/office/drawing/2014/main" id="{5CA26962-EBCC-7896-215F-89EDB31B3A6A}"/>
              </a:ext>
            </a:extLst>
          </p:cNvPr>
          <p:cNvSpPr txBox="1"/>
          <p:nvPr/>
        </p:nvSpPr>
        <p:spPr>
          <a:xfrm>
            <a:off x="92505" y="4636695"/>
            <a:ext cx="5709808" cy="369332"/>
          </a:xfrm>
          <a:prstGeom prst="rect">
            <a:avLst/>
          </a:prstGeom>
          <a:noFill/>
        </p:spPr>
        <p:txBody>
          <a:bodyPr wrap="square">
            <a:spAutoFit/>
          </a:bodyPr>
          <a:lstStyle/>
          <a:p>
            <a:r>
              <a:rPr lang="en-US" sz="1800" dirty="0">
                <a:solidFill>
                  <a:schemeClr val="bg1"/>
                </a:solidFill>
                <a:hlinkClick r:id="rId5">
                  <a:extLst>
                    <a:ext uri="{A12FA001-AC4F-418D-AE19-62706E023703}">
                      <ahyp:hlinkClr xmlns:ahyp="http://schemas.microsoft.com/office/drawing/2018/hyperlinkcolor" val="tx"/>
                    </a:ext>
                  </a:extLst>
                </a:hlinkClick>
              </a:rPr>
              <a:t>https://nationalacademies.org/UG-STEM-Teaching</a:t>
            </a:r>
            <a:endParaRPr lang="en-US" sz="1800" dirty="0">
              <a:solidFill>
                <a:schemeClr val="bg1"/>
              </a:solidFill>
            </a:endParaRPr>
          </a:p>
        </p:txBody>
      </p:sp>
      <p:pic>
        <p:nvPicPr>
          <p:cNvPr id="6" name="Picture 2">
            <a:extLst>
              <a:ext uri="{FF2B5EF4-FFF2-40B4-BE49-F238E27FC236}">
                <a16:creationId xmlns:a16="http://schemas.microsoft.com/office/drawing/2014/main" id="{457E8964-C570-AFEF-0F94-2284D9808D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680398"/>
            <a:ext cx="2498756" cy="3748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7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5108" y="317216"/>
            <a:ext cx="6182343" cy="531748"/>
          </a:xfrm>
        </p:spPr>
        <p:txBody>
          <a:bodyPr>
            <a:noAutofit/>
          </a:bodyPr>
          <a:lstStyle/>
          <a:p>
            <a:r>
              <a:rPr lang="en-US" altLang="en-US" sz="2800" b="1" dirty="0">
                <a:solidFill>
                  <a:schemeClr val="tx1">
                    <a:lumMod val="50000"/>
                  </a:schemeClr>
                </a:solidFill>
                <a:latin typeface="+mn-lt"/>
              </a:rPr>
              <a:t>The National Academies (NASEM)</a:t>
            </a:r>
          </a:p>
        </p:txBody>
      </p:sp>
      <p:sp>
        <p:nvSpPr>
          <p:cNvPr id="8195" name="Rectangle 3"/>
          <p:cNvSpPr>
            <a:spLocks noGrp="1" noChangeArrowheads="1"/>
          </p:cNvSpPr>
          <p:nvPr>
            <p:ph idx="1"/>
          </p:nvPr>
        </p:nvSpPr>
        <p:spPr>
          <a:xfrm>
            <a:off x="425587" y="912651"/>
            <a:ext cx="5941386" cy="1935957"/>
          </a:xfrm>
        </p:spPr>
        <p:txBody>
          <a:bodyPr/>
          <a:lstStyle/>
          <a:p>
            <a:pPr>
              <a:lnSpc>
                <a:spcPct val="90000"/>
              </a:lnSpc>
            </a:pPr>
            <a:r>
              <a:rPr lang="en-US" altLang="en-US" sz="1800" dirty="0"/>
              <a:t>A non-governmental organization (NGO)</a:t>
            </a:r>
          </a:p>
          <a:p>
            <a:pPr>
              <a:lnSpc>
                <a:spcPct val="90000"/>
              </a:lnSpc>
            </a:pPr>
            <a:r>
              <a:rPr lang="en-US" altLang="en-US" sz="1800" dirty="0"/>
              <a:t>Founded in 1863</a:t>
            </a:r>
          </a:p>
          <a:p>
            <a:pPr>
              <a:lnSpc>
                <a:spcPct val="90000"/>
              </a:lnSpc>
            </a:pPr>
            <a:r>
              <a:rPr lang="en-US" altLang="en-US" sz="1800" dirty="0"/>
              <a:t>Bring together committees of experts in all areas of scientific and technological endeavor </a:t>
            </a:r>
          </a:p>
          <a:p>
            <a:pPr>
              <a:lnSpc>
                <a:spcPct val="90000"/>
              </a:lnSpc>
            </a:pPr>
            <a:r>
              <a:rPr lang="en-US" altLang="en-US" sz="1800" dirty="0"/>
              <a:t>Address critical national issues and give advice to the federal government and the nation </a:t>
            </a:r>
          </a:p>
        </p:txBody>
      </p:sp>
      <p:pic>
        <p:nvPicPr>
          <p:cNvPr id="2052" name="Picture 4" descr="http://www.nationalacademies.org/includes/aboutus/K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635" y="3054959"/>
            <a:ext cx="1428750" cy="19359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ional Academy of Scien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281" y="3130339"/>
            <a:ext cx="2507456"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Academy of Engineeri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280" y="3588382"/>
            <a:ext cx="278606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stitute of Medic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6281" y="4022938"/>
            <a:ext cx="1807369"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instein Memori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194" y="659369"/>
            <a:ext cx="1779303" cy="2680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2178" y="4051770"/>
            <a:ext cx="2712377" cy="265457"/>
          </a:xfrm>
          <a:prstGeom prst="rect">
            <a:avLst/>
          </a:prstGeom>
          <a:solidFill>
            <a:schemeClr val="bg1"/>
          </a:solidFill>
        </p:spPr>
        <p:txBody>
          <a:bodyPr wrap="square" rtlCol="0">
            <a:spAutoFit/>
          </a:bodyPr>
          <a:lstStyle/>
          <a:p>
            <a:r>
              <a:rPr lang="en-US" sz="1125" dirty="0">
                <a:latin typeface="Malgun Gothic" panose="020B0503020000020004" pitchFamily="34" charset="-127"/>
                <a:ea typeface="Malgun Gothic" panose="020B0503020000020004" pitchFamily="34" charset="-127"/>
              </a:rPr>
              <a:t>NATIONAL ACADEMY OF MEDICINE</a:t>
            </a:r>
          </a:p>
        </p:txBody>
      </p:sp>
    </p:spTree>
    <p:extLst>
      <p:ext uri="{BB962C8B-B14F-4D97-AF65-F5344CB8AC3E}">
        <p14:creationId xmlns:p14="http://schemas.microsoft.com/office/powerpoint/2010/main" val="353778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BA6CDCE-CE60-85B4-887C-76698611E452}"/>
              </a:ext>
            </a:extLst>
          </p:cNvPr>
          <p:cNvSpPr>
            <a:spLocks noGrp="1" noChangeArrowheads="1"/>
          </p:cNvSpPr>
          <p:nvPr>
            <p:ph type="title"/>
          </p:nvPr>
        </p:nvSpPr>
        <p:spPr>
          <a:xfrm>
            <a:off x="296564" y="284163"/>
            <a:ext cx="7224584" cy="533399"/>
          </a:xfrm>
        </p:spPr>
        <p:txBody>
          <a:bodyPr/>
          <a:lstStyle/>
          <a:p>
            <a:r>
              <a:rPr lang="en-US" altLang="en-US" sz="2800" b="1" dirty="0">
                <a:solidFill>
                  <a:schemeClr val="tx1">
                    <a:lumMod val="50000"/>
                  </a:schemeClr>
                </a:solidFill>
                <a:latin typeface="+mn-lt"/>
                <a:cs typeface="Calibri" panose="020F0502020204030204" pitchFamily="34" charset="0"/>
              </a:rPr>
              <a:t>Board on Science Education Mission</a:t>
            </a:r>
          </a:p>
        </p:txBody>
      </p:sp>
      <p:sp>
        <p:nvSpPr>
          <p:cNvPr id="3" name="Content Placeholder 2">
            <a:extLst>
              <a:ext uri="{FF2B5EF4-FFF2-40B4-BE49-F238E27FC236}">
                <a16:creationId xmlns:a16="http://schemas.microsoft.com/office/drawing/2014/main" id="{EBF5462D-0286-0991-C4EB-4F4727A2A39F}"/>
              </a:ext>
            </a:extLst>
          </p:cNvPr>
          <p:cNvSpPr>
            <a:spLocks noGrp="1"/>
          </p:cNvSpPr>
          <p:nvPr>
            <p:ph sz="quarter" idx="10"/>
          </p:nvPr>
        </p:nvSpPr>
        <p:spPr>
          <a:xfrm>
            <a:off x="649417" y="936625"/>
            <a:ext cx="7224583" cy="3173413"/>
          </a:xfrm>
        </p:spPr>
        <p:txBody>
          <a:bodyPr rtlCol="0">
            <a:noAutofit/>
          </a:bodyPr>
          <a:lstStyle/>
          <a:p>
            <a:pPr fontAlgn="auto">
              <a:spcAft>
                <a:spcPts val="0"/>
              </a:spcAft>
              <a:defRPr/>
            </a:pPr>
            <a:r>
              <a:rPr lang="en-US" sz="1800" dirty="0">
                <a:cs typeface="Calibri" panose="020F0502020204030204" pitchFamily="34" charset="0"/>
              </a:rPr>
              <a:t>Provide evidence-based guidance for practice and policy</a:t>
            </a:r>
          </a:p>
          <a:p>
            <a:pPr fontAlgn="auto">
              <a:spcAft>
                <a:spcPts val="0"/>
              </a:spcAft>
              <a:defRPr/>
            </a:pPr>
            <a:r>
              <a:rPr lang="en-US" sz="1800" dirty="0">
                <a:cs typeface="Calibri" panose="020F0502020204030204" pitchFamily="34" charset="0"/>
              </a:rPr>
              <a:t>Identify future directions for research</a:t>
            </a:r>
          </a:p>
          <a:p>
            <a:pPr fontAlgn="auto">
              <a:spcAft>
                <a:spcPts val="0"/>
              </a:spcAft>
              <a:defRPr/>
            </a:pPr>
            <a:r>
              <a:rPr lang="en-US" sz="1800" dirty="0">
                <a:cs typeface="Calibri" panose="020F0502020204030204" pitchFamily="34" charset="0"/>
              </a:rPr>
              <a:t>Serve as a connection point between research, policy and practice</a:t>
            </a:r>
          </a:p>
          <a:p>
            <a:pPr marL="342900" lvl="1" indent="0" fontAlgn="auto">
              <a:spcAft>
                <a:spcPts val="0"/>
              </a:spcAft>
              <a:buFont typeface="Arial" panose="020B0604020202020204" pitchFamily="34" charset="0"/>
              <a:buNone/>
              <a:defRPr/>
            </a:pPr>
            <a:endParaRPr lang="en-US" sz="1800" dirty="0">
              <a:cs typeface="Calibri" panose="020F0502020204030204" pitchFamily="34" charset="0"/>
            </a:endParaRPr>
          </a:p>
          <a:p>
            <a:pPr marL="0" indent="0" fontAlgn="auto">
              <a:spcAft>
                <a:spcPts val="0"/>
              </a:spcAft>
              <a:buFont typeface="Arial" panose="020B0604020202020204" pitchFamily="34" charset="0"/>
              <a:buNone/>
              <a:defRPr/>
            </a:pPr>
            <a:endParaRPr lang="en-US" sz="1800" dirty="0"/>
          </a:p>
        </p:txBody>
      </p:sp>
      <p:grpSp>
        <p:nvGrpSpPr>
          <p:cNvPr id="43012" name="Group 13">
            <a:extLst>
              <a:ext uri="{FF2B5EF4-FFF2-40B4-BE49-F238E27FC236}">
                <a16:creationId xmlns:a16="http://schemas.microsoft.com/office/drawing/2014/main" id="{8CAE1978-4CFE-AC15-5E81-CE2FC7525381}"/>
              </a:ext>
            </a:extLst>
          </p:cNvPr>
          <p:cNvGrpSpPr>
            <a:grpSpLocks/>
          </p:cNvGrpSpPr>
          <p:nvPr/>
        </p:nvGrpSpPr>
        <p:grpSpPr bwMode="auto">
          <a:xfrm>
            <a:off x="2146300" y="2571750"/>
            <a:ext cx="4200525" cy="2478088"/>
            <a:chOff x="1638535" y="3267947"/>
            <a:chExt cx="5600757" cy="3303888"/>
          </a:xfrm>
        </p:grpSpPr>
        <p:sp>
          <p:nvSpPr>
            <p:cNvPr id="6" name="Oval 5">
              <a:extLst>
                <a:ext uri="{FF2B5EF4-FFF2-40B4-BE49-F238E27FC236}">
                  <a16:creationId xmlns:a16="http://schemas.microsoft.com/office/drawing/2014/main" id="{C1488800-4E3C-4519-314B-F4064F7B588A}"/>
                </a:ext>
              </a:extLst>
            </p:cNvPr>
            <p:cNvSpPr/>
            <p:nvPr/>
          </p:nvSpPr>
          <p:spPr>
            <a:xfrm>
              <a:off x="2749797" y="3267947"/>
              <a:ext cx="2357991" cy="2338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Oval 7">
              <a:extLst>
                <a:ext uri="{FF2B5EF4-FFF2-40B4-BE49-F238E27FC236}">
                  <a16:creationId xmlns:a16="http://schemas.microsoft.com/office/drawing/2014/main" id="{50126E44-A333-3F5B-D1E3-508CFEF4852D}"/>
                </a:ext>
              </a:extLst>
            </p:cNvPr>
            <p:cNvSpPr/>
            <p:nvPr/>
          </p:nvSpPr>
          <p:spPr>
            <a:xfrm>
              <a:off x="3488520" y="3778029"/>
              <a:ext cx="2357991" cy="2336638"/>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Oval 8">
              <a:extLst>
                <a:ext uri="{FF2B5EF4-FFF2-40B4-BE49-F238E27FC236}">
                  <a16:creationId xmlns:a16="http://schemas.microsoft.com/office/drawing/2014/main" id="{8B605005-B218-9F79-3FDD-F767D37E9437}"/>
                </a:ext>
              </a:extLst>
            </p:cNvPr>
            <p:cNvSpPr/>
            <p:nvPr/>
          </p:nvSpPr>
          <p:spPr>
            <a:xfrm>
              <a:off x="4104477" y="3267947"/>
              <a:ext cx="2357991" cy="2338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TextBox 9">
              <a:extLst>
                <a:ext uri="{FF2B5EF4-FFF2-40B4-BE49-F238E27FC236}">
                  <a16:creationId xmlns:a16="http://schemas.microsoft.com/office/drawing/2014/main" id="{8443BE15-58DB-FE03-2D46-764437D65BD9}"/>
                </a:ext>
              </a:extLst>
            </p:cNvPr>
            <p:cNvSpPr txBox="1"/>
            <p:nvPr/>
          </p:nvSpPr>
          <p:spPr>
            <a:xfrm>
              <a:off x="1638535" y="3619289"/>
              <a:ext cx="1234030" cy="400023"/>
            </a:xfrm>
            <a:prstGeom prst="rect">
              <a:avLst/>
            </a:prstGeom>
            <a:noFill/>
          </p:spPr>
          <p:txBody>
            <a:bodyPr wrap="none">
              <a:spAutoFit/>
            </a:bodyPr>
            <a:lstStyle/>
            <a:p>
              <a:pPr eaLnBrk="1" fontAlgn="auto" hangingPunct="1">
                <a:spcBef>
                  <a:spcPts val="0"/>
                </a:spcBef>
                <a:spcAft>
                  <a:spcPts val="0"/>
                </a:spcAft>
                <a:defRPr/>
              </a:pPr>
              <a:r>
                <a:rPr lang="en-US" sz="1350" dirty="0">
                  <a:solidFill>
                    <a:srgbClr val="C00000"/>
                  </a:solidFill>
                  <a:latin typeface="+mn-lt"/>
                </a:rPr>
                <a:t>Research</a:t>
              </a:r>
            </a:p>
          </p:txBody>
        </p:sp>
        <p:sp>
          <p:nvSpPr>
            <p:cNvPr id="11" name="TextBox 10">
              <a:extLst>
                <a:ext uri="{FF2B5EF4-FFF2-40B4-BE49-F238E27FC236}">
                  <a16:creationId xmlns:a16="http://schemas.microsoft.com/office/drawing/2014/main" id="{D434D257-D155-7921-2D13-E8CA7C54EE22}"/>
                </a:ext>
              </a:extLst>
            </p:cNvPr>
            <p:cNvSpPr txBox="1"/>
            <p:nvPr/>
          </p:nvSpPr>
          <p:spPr>
            <a:xfrm>
              <a:off x="6377801" y="3593891"/>
              <a:ext cx="861491" cy="400023"/>
            </a:xfrm>
            <a:prstGeom prst="rect">
              <a:avLst/>
            </a:prstGeom>
            <a:noFill/>
          </p:spPr>
          <p:txBody>
            <a:bodyPr wrap="none">
              <a:spAutoFit/>
            </a:bodyPr>
            <a:lstStyle/>
            <a:p>
              <a:pPr eaLnBrk="1" fontAlgn="auto" hangingPunct="1">
                <a:spcBef>
                  <a:spcPts val="0"/>
                </a:spcBef>
                <a:spcAft>
                  <a:spcPts val="0"/>
                </a:spcAft>
                <a:defRPr/>
              </a:pPr>
              <a:r>
                <a:rPr lang="en-US" sz="1350" dirty="0">
                  <a:latin typeface="+mn-lt"/>
                </a:rPr>
                <a:t>Policy</a:t>
              </a:r>
            </a:p>
          </p:txBody>
        </p:sp>
        <p:sp>
          <p:nvSpPr>
            <p:cNvPr id="12" name="TextBox 11">
              <a:extLst>
                <a:ext uri="{FF2B5EF4-FFF2-40B4-BE49-F238E27FC236}">
                  <a16:creationId xmlns:a16="http://schemas.microsoft.com/office/drawing/2014/main" id="{8B950029-9643-C777-8186-6AA10048EA2A}"/>
                </a:ext>
              </a:extLst>
            </p:cNvPr>
            <p:cNvSpPr txBox="1"/>
            <p:nvPr/>
          </p:nvSpPr>
          <p:spPr>
            <a:xfrm>
              <a:off x="4127760" y="6171812"/>
              <a:ext cx="1079511" cy="400023"/>
            </a:xfrm>
            <a:prstGeom prst="rect">
              <a:avLst/>
            </a:prstGeom>
            <a:noFill/>
          </p:spPr>
          <p:txBody>
            <a:bodyPr wrap="none">
              <a:spAutoFit/>
            </a:bodyPr>
            <a:lstStyle/>
            <a:p>
              <a:pPr eaLnBrk="1" fontAlgn="auto" hangingPunct="1">
                <a:spcBef>
                  <a:spcPts val="0"/>
                </a:spcBef>
                <a:spcAft>
                  <a:spcPts val="0"/>
                </a:spcAft>
                <a:defRPr/>
              </a:pPr>
              <a:r>
                <a:rPr lang="en-US" sz="1350" dirty="0">
                  <a:solidFill>
                    <a:srgbClr val="008000"/>
                  </a:solidFill>
                  <a:latin typeface="+mn-lt"/>
                </a:rPr>
                <a:t>Practice</a:t>
              </a:r>
            </a:p>
          </p:txBody>
        </p:sp>
        <p:sp>
          <p:nvSpPr>
            <p:cNvPr id="13" name="5-Point Star 12">
              <a:extLst>
                <a:ext uri="{FF2B5EF4-FFF2-40B4-BE49-F238E27FC236}">
                  <a16:creationId xmlns:a16="http://schemas.microsoft.com/office/drawing/2014/main" id="{BCB2776F-9BDD-EBE0-4ADF-485905DF6ADE}"/>
                </a:ext>
              </a:extLst>
            </p:cNvPr>
            <p:cNvSpPr/>
            <p:nvPr/>
          </p:nvSpPr>
          <p:spPr>
            <a:xfrm>
              <a:off x="4172211" y="4019312"/>
              <a:ext cx="869958" cy="8360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2" name="Slide Number Placeholder 1">
            <a:extLst>
              <a:ext uri="{FF2B5EF4-FFF2-40B4-BE49-F238E27FC236}">
                <a16:creationId xmlns:a16="http://schemas.microsoft.com/office/drawing/2014/main" id="{8B6D5B2B-CAE9-F7D8-997B-B29128DA332B}"/>
              </a:ext>
            </a:extLst>
          </p:cNvPr>
          <p:cNvSpPr>
            <a:spLocks noGrp="1"/>
          </p:cNvSpPr>
          <p:nvPr>
            <p:ph type="sldNum" sz="quarter" idx="11"/>
          </p:nvPr>
        </p:nvSpPr>
        <p:spPr/>
        <p:txBody>
          <a:bodyPr/>
          <a:lstStyle/>
          <a:p>
            <a:pPr>
              <a:defRPr/>
            </a:pPr>
            <a:fld id="{C6869673-B302-45F2-BCF4-024AD7AAEACE}" type="slidenum">
              <a:rPr lang="en-US" smtClean="0"/>
              <a:pPr>
                <a:defRPr/>
              </a:pPr>
              <a:t>4</a:t>
            </a:fld>
            <a:endParaRPr lang="en-US" dirty="0"/>
          </a:p>
        </p:txBody>
      </p:sp>
    </p:spTree>
    <p:extLst>
      <p:ext uri="{BB962C8B-B14F-4D97-AF65-F5344CB8AC3E}">
        <p14:creationId xmlns:p14="http://schemas.microsoft.com/office/powerpoint/2010/main" val="6089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a:extLst>
            <a:ext uri="{FF2B5EF4-FFF2-40B4-BE49-F238E27FC236}">
              <a16:creationId xmlns:a16="http://schemas.microsoft.com/office/drawing/2014/main" id="{D184BB69-5DAE-3051-554A-C6BDD1138D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78D4F-E032-806B-F2D4-7B4599039260}"/>
              </a:ext>
            </a:extLst>
          </p:cNvPr>
          <p:cNvSpPr>
            <a:spLocks noGrp="1"/>
          </p:cNvSpPr>
          <p:nvPr>
            <p:ph type="sldNum" sz="quarter" idx="12"/>
          </p:nvPr>
        </p:nvSpPr>
        <p:spPr>
          <a:xfrm>
            <a:off x="10815321" y="6441450"/>
            <a:ext cx="401319" cy="194925"/>
          </a:xfrm>
          <a:prstGeom prst="rect">
            <a:avLst/>
          </a:prstGeom>
        </p:spPr>
        <p:txBody>
          <a:bodyPr vert="horz" wrap="square" lIns="0" tIns="0" rIns="0" bIns="0" rtlCol="0" anchor="ctr">
            <a:spAutoFit/>
          </a:bodyPr>
          <a:lstStyle>
            <a:defPPr>
              <a:defRPr lang="en-US"/>
            </a:defPPr>
            <a:lvl1pPr marL="0" algn="r" defTabSz="914400" rtl="0" eaLnBrk="1" latinLnBrk="0" hangingPunct="1">
              <a:defRPr sz="1267"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7D719527-7B7D-4A2D-ABD1-359B6741A748}" type="slidenum">
              <a:rPr kumimoji="0" lang="en-US" sz="1267"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sp>
        <p:nvSpPr>
          <p:cNvPr id="4" name="TextBox 3">
            <a:extLst>
              <a:ext uri="{FF2B5EF4-FFF2-40B4-BE49-F238E27FC236}">
                <a16:creationId xmlns:a16="http://schemas.microsoft.com/office/drawing/2014/main" id="{D46EAB91-B20D-4BC9-46B0-2A76FD8DF89F}"/>
              </a:ext>
            </a:extLst>
          </p:cNvPr>
          <p:cNvSpPr txBox="1"/>
          <p:nvPr/>
        </p:nvSpPr>
        <p:spPr>
          <a:xfrm>
            <a:off x="254077" y="706818"/>
            <a:ext cx="9001608" cy="4955203"/>
          </a:xfrm>
          <a:prstGeom prst="rect">
            <a:avLst/>
          </a:prstGeom>
          <a:noFill/>
        </p:spPr>
        <p:txBody>
          <a:bodyPr wrap="square">
            <a:spAutoFit/>
          </a:bodyPr>
          <a:lstStyle/>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Develop a framework that articulates approaches to and guidelines for evidence-based, inclusive teaching. </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Base framework on examination of evidence, including successful efforts to improve and support instruction. </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Consider different modes of teaching (e.g., in-person, online, blended and hybrid teaching).</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Consider different educational contexts (e.g., 2-year colleges, hybrid programs, research institutions).</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Consider the roles that technology does, or can in the future, play in supporting equitable and effective teaching.</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Identify policies and practices at the departmental, programmatic, and institutional levels that can facilitate implementation of the principles in the framework.</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Examine the institutional infrastructure, policies, and practices needed to encourage and support evidence-based, equitable teaching, such as opportunities for professional development, faculty evaluation policies and practices, and reward and advancement systems.</a:t>
            </a:r>
          </a:p>
          <a:p>
            <a:pPr marL="730250" marR="0" lvl="3" indent="-285750" algn="l" defTabSz="457200" rtl="0" eaLnBrk="0" fontAlgn="base"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Discuss the experiences and training opportunities graduate students and postdoctoral students will need in order to be prepared to employ equitable and effective instruction as future faculty members.</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Provide actionable recommendations for institutions, disciplinary societies, funders, and policy makers on steps that could support implementation of the framework.</a:t>
            </a:r>
          </a:p>
          <a:p>
            <a:pPr marL="285750" marR="0" lvl="1"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Call out areas in need of further research.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A12B4C84-7901-E6BA-A49F-FCC54061422F}"/>
              </a:ext>
            </a:extLst>
          </p:cNvPr>
          <p:cNvSpPr txBox="1"/>
          <p:nvPr/>
        </p:nvSpPr>
        <p:spPr>
          <a:xfrm>
            <a:off x="254077" y="120286"/>
            <a:ext cx="7192928" cy="461665"/>
          </a:xfrm>
          <a:prstGeom prst="rect">
            <a:avLst/>
          </a:prstGeom>
          <a:noFill/>
        </p:spPr>
        <p:txBody>
          <a:bodyPr wrap="square">
            <a:spAutoFit/>
          </a:bodyPr>
          <a:lstStyle/>
          <a:p>
            <a:pPr marL="0" marR="0" lvl="1" indent="0" algn="l" defTabSz="457200" rtl="0" eaLnBrk="0" fontAlgn="base" latinLnBrk="0" hangingPunct="0">
              <a:lnSpc>
                <a:spcPct val="100000"/>
              </a:lnSpc>
              <a:spcBef>
                <a:spcPts val="0"/>
              </a:spcBef>
              <a:spcAft>
                <a:spcPts val="0"/>
              </a:spcAft>
              <a:buClrTx/>
              <a:buSzTx/>
              <a:buFontTx/>
              <a:buNone/>
              <a:tabLst/>
              <a:defRPr/>
            </a:pPr>
            <a:r>
              <a:rPr kumimoji="0" lang="en-US" altLang="en-US" sz="2400"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Overview of the Charge to the Committee</a:t>
            </a:r>
            <a:endParaRPr kumimoji="0" lang="en-US" sz="2400" i="0" u="none" strike="noStrike" kern="1200" cap="none" spc="0" normalizeH="0" baseline="0" noProof="0" dirty="0">
              <a:ln>
                <a:noFill/>
              </a:ln>
              <a:solidFill>
                <a:prstClr val="white"/>
              </a:solidFill>
              <a:effectLst/>
              <a:uLnTx/>
              <a:uFillTx/>
              <a:latin typeface="+mj-lt"/>
              <a:ea typeface="Times New Roman" panose="02020603050405020304" pitchFamily="18" charset="0"/>
              <a:cs typeface="+mn-cs"/>
            </a:endParaRPr>
          </a:p>
        </p:txBody>
      </p:sp>
    </p:spTree>
    <p:extLst>
      <p:ext uri="{BB962C8B-B14F-4D97-AF65-F5344CB8AC3E}">
        <p14:creationId xmlns:p14="http://schemas.microsoft.com/office/powerpoint/2010/main" val="7597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a:extLst>
            <a:ext uri="{FF2B5EF4-FFF2-40B4-BE49-F238E27FC236}">
              <a16:creationId xmlns:a16="http://schemas.microsoft.com/office/drawing/2014/main" id="{59E876C5-20F2-06F6-F47C-0057BFE89A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C502AF-764F-D458-3F24-D040A7541A04}"/>
              </a:ext>
            </a:extLst>
          </p:cNvPr>
          <p:cNvSpPr>
            <a:spLocks noGrp="1"/>
          </p:cNvSpPr>
          <p:nvPr>
            <p:ph type="sldNum" sz="quarter" idx="12"/>
          </p:nvPr>
        </p:nvSpPr>
        <p:spPr>
          <a:xfrm>
            <a:off x="10815321" y="6441450"/>
            <a:ext cx="401319" cy="194925"/>
          </a:xfrm>
          <a:prstGeom prst="rect">
            <a:avLst/>
          </a:prstGeom>
        </p:spPr>
        <p:txBody>
          <a:bodyPr vert="horz" wrap="square" lIns="0" tIns="0" rIns="0" bIns="0" rtlCol="0" anchor="ctr">
            <a:spAutoFit/>
          </a:bodyPr>
          <a:lstStyle>
            <a:defPPr>
              <a:defRPr lang="en-US"/>
            </a:defPPr>
            <a:lvl1pPr marL="0" algn="r" defTabSz="914400" rtl="0" eaLnBrk="1" latinLnBrk="0" hangingPunct="1">
              <a:defRPr sz="1267"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89" eaLnBrk="1" fontAlgn="auto" hangingPunct="1">
              <a:spcBef>
                <a:spcPts val="0"/>
              </a:spcBef>
              <a:spcAft>
                <a:spcPts val="0"/>
              </a:spcAft>
              <a:defRPr/>
            </a:pPr>
            <a:fld id="{7D719527-7B7D-4A2D-ABD1-359B6741A748}" type="slidenum">
              <a:rPr lang="en-US" smtClean="0"/>
              <a:pPr algn="r" defTabSz="457189" eaLnBrk="1" fontAlgn="auto" hangingPunct="1">
                <a:spcBef>
                  <a:spcPts val="0"/>
                </a:spcBef>
                <a:spcAft>
                  <a:spcPts val="0"/>
                </a:spcAft>
                <a:defRPr/>
              </a:pPr>
              <a:t>6</a:t>
            </a:fld>
            <a:endParaRPr lang="en-US" sz="950">
              <a:solidFill>
                <a:srgbClr val="7F7F7F"/>
              </a:solidFill>
              <a:latin typeface="Arial"/>
            </a:endParaRPr>
          </a:p>
        </p:txBody>
      </p:sp>
      <p:sp>
        <p:nvSpPr>
          <p:cNvPr id="4" name="TextBox 3">
            <a:extLst>
              <a:ext uri="{FF2B5EF4-FFF2-40B4-BE49-F238E27FC236}">
                <a16:creationId xmlns:a16="http://schemas.microsoft.com/office/drawing/2014/main" id="{82E489FA-F302-46EA-3921-1ACFF2241183}"/>
              </a:ext>
            </a:extLst>
          </p:cNvPr>
          <p:cNvSpPr txBox="1"/>
          <p:nvPr/>
        </p:nvSpPr>
        <p:spPr>
          <a:xfrm>
            <a:off x="254077" y="706818"/>
            <a:ext cx="9001608" cy="3616375"/>
          </a:xfrm>
          <a:prstGeom prst="rect">
            <a:avLst/>
          </a:prstGeom>
          <a:noFill/>
        </p:spPr>
        <p:txBody>
          <a:bodyPr wrap="square">
            <a:spAutoFit/>
          </a:bodyPr>
          <a:lstStyle/>
          <a:p>
            <a:pPr marL="285750" lvl="1" indent="-285750">
              <a:lnSpc>
                <a:spcPct val="100000"/>
              </a:lnSpc>
              <a:spcBef>
                <a:spcPts val="0"/>
              </a:spcBef>
              <a:spcAft>
                <a:spcPts val="0"/>
              </a:spcAft>
              <a:buFont typeface="Arial" panose="020B0604020202020204" pitchFamily="34" charset="0"/>
              <a:buChar char="•"/>
            </a:pPr>
            <a:r>
              <a:rPr lang="en-US" sz="1800" b="0" i="0" u="none" strike="noStrike" baseline="0" dirty="0">
                <a:solidFill>
                  <a:schemeClr val="bg1"/>
                </a:solidFill>
                <a:latin typeface="Times New Roman" panose="02020603050405020304" pitchFamily="18" charset="0"/>
              </a:rPr>
              <a:t>The committee was inclusive in considering the disciplines of STEM, types of post-secondary institutions, variety of instructors, and all students in their work. </a:t>
            </a:r>
          </a:p>
          <a:p>
            <a:pPr marL="285750" lvl="1" indent="-285750">
              <a:lnSpc>
                <a:spcPct val="100000"/>
              </a:lnSpc>
              <a:spcBef>
                <a:spcPts val="0"/>
              </a:spcBef>
              <a:spcAft>
                <a:spcPts val="0"/>
              </a:spcAft>
              <a:buFont typeface="Arial" panose="020B0604020202020204" pitchFamily="34" charset="0"/>
              <a:buChar char="•"/>
            </a:pPr>
            <a:endParaRPr lang="en-US" sz="1800" b="0" i="0" u="none" strike="noStrike" baseline="0" dirty="0">
              <a:solidFill>
                <a:schemeClr val="bg1"/>
              </a:solidFill>
              <a:latin typeface="Times New Roman" panose="02020603050405020304" pitchFamily="18" charset="0"/>
            </a:endParaRPr>
          </a:p>
          <a:p>
            <a:pPr marL="285750" lvl="1" indent="-285750">
              <a:lnSpc>
                <a:spcPct val="100000"/>
              </a:lnSpc>
              <a:spcBef>
                <a:spcPts val="0"/>
              </a:spcBef>
              <a:spcAft>
                <a:spcPts val="0"/>
              </a:spcAft>
              <a:buFont typeface="Arial" panose="020B0604020202020204" pitchFamily="34" charset="0"/>
              <a:buChar char="•"/>
            </a:pPr>
            <a:r>
              <a:rPr lang="en-US" sz="1800" b="0" i="0" u="none" strike="noStrike" baseline="0" dirty="0">
                <a:solidFill>
                  <a:schemeClr val="bg1"/>
                </a:solidFill>
                <a:latin typeface="Times New Roman" panose="02020603050405020304" pitchFamily="18" charset="0"/>
              </a:rPr>
              <a:t>We include students preparing for careers in fields heavily dependent on STEM knowledge and skills (such as nurses, medical doctors and technicians, biotech workers, scientists, mathematicians, and engineers), </a:t>
            </a:r>
            <a:r>
              <a:rPr lang="en-US" sz="1800" i="0" u="none" strike="noStrike" baseline="0" dirty="0">
                <a:solidFill>
                  <a:schemeClr val="bg1"/>
                </a:solidFill>
                <a:latin typeface="Times New Roman" panose="02020603050405020304" pitchFamily="18" charset="0"/>
              </a:rPr>
              <a:t>as well as those who are taking a course to satisfy a distribution requirement or learn about an interesting topic</a:t>
            </a:r>
            <a:r>
              <a:rPr lang="en-US" sz="1800" b="0" i="0" u="none" strike="noStrike" baseline="0" dirty="0">
                <a:solidFill>
                  <a:schemeClr val="bg1"/>
                </a:solidFill>
                <a:latin typeface="Times New Roman" panose="02020603050405020304" pitchFamily="18" charset="0"/>
              </a:rPr>
              <a:t>. </a:t>
            </a:r>
          </a:p>
          <a:p>
            <a:pPr marL="285750" lvl="1" indent="-285750">
              <a:lnSpc>
                <a:spcPct val="100000"/>
              </a:lnSpc>
              <a:spcBef>
                <a:spcPts val="0"/>
              </a:spcBef>
              <a:spcAft>
                <a:spcPts val="0"/>
              </a:spcAft>
              <a:buFont typeface="Arial" panose="020B0604020202020204" pitchFamily="34" charset="0"/>
              <a:buChar char="•"/>
            </a:pPr>
            <a:endParaRPr lang="en-US" sz="1800" b="0" i="0" u="none" strike="noStrike" baseline="0" dirty="0">
              <a:solidFill>
                <a:schemeClr val="bg1"/>
              </a:solidFill>
              <a:latin typeface="Times New Roman" panose="02020603050405020304" pitchFamily="18" charset="0"/>
            </a:endParaRPr>
          </a:p>
          <a:p>
            <a:pPr marL="285750" lvl="1" indent="-285750">
              <a:lnSpc>
                <a:spcPct val="100000"/>
              </a:lnSpc>
              <a:spcBef>
                <a:spcPts val="0"/>
              </a:spcBef>
              <a:spcAft>
                <a:spcPts val="0"/>
              </a:spcAft>
              <a:buFont typeface="Arial" panose="020B0604020202020204" pitchFamily="34" charset="0"/>
              <a:buChar char="•"/>
            </a:pPr>
            <a:r>
              <a:rPr lang="en-US" sz="1800" b="0" i="0" u="none" strike="noStrike" baseline="0" dirty="0">
                <a:solidFill>
                  <a:schemeClr val="bg1"/>
                </a:solidFill>
                <a:latin typeface="Times New Roman" panose="02020603050405020304" pitchFamily="18" charset="0"/>
              </a:rPr>
              <a:t>We include full-time and part-time roles, permanent and contingent employees, adjunct instructors, visiting professors, graduate teaching assistants, and tenured and tenure-track faculty, among others. We make use of the acronym VITAL to denote visiting faculty, instructors, teaching assistants, adjunct faculty, and lecturers. </a:t>
            </a:r>
            <a:endParaRPr lang="en-US" sz="1600" dirty="0">
              <a:solidFill>
                <a:schemeClr val="bg1"/>
              </a:solidFill>
            </a:endParaRPr>
          </a:p>
          <a:p>
            <a:endParaRPr lang="en-US" sz="1500" dirty="0">
              <a:solidFill>
                <a:schemeClr val="bg1">
                  <a:lumMod val="95000"/>
                </a:schemeClr>
              </a:solidFill>
            </a:endParaRPr>
          </a:p>
        </p:txBody>
      </p:sp>
      <p:sp>
        <p:nvSpPr>
          <p:cNvPr id="5" name="TextBox 4">
            <a:extLst>
              <a:ext uri="{FF2B5EF4-FFF2-40B4-BE49-F238E27FC236}">
                <a16:creationId xmlns:a16="http://schemas.microsoft.com/office/drawing/2014/main" id="{75203FBE-2C1D-332E-DA48-B6F3B9B605DE}"/>
              </a:ext>
            </a:extLst>
          </p:cNvPr>
          <p:cNvSpPr txBox="1"/>
          <p:nvPr/>
        </p:nvSpPr>
        <p:spPr>
          <a:xfrm>
            <a:off x="254077" y="112049"/>
            <a:ext cx="5658522" cy="461665"/>
          </a:xfrm>
          <a:prstGeom prst="rect">
            <a:avLst/>
          </a:prstGeom>
          <a:noFill/>
        </p:spPr>
        <p:txBody>
          <a:bodyPr wrap="square">
            <a:spAutoFit/>
          </a:bodyPr>
          <a:lstStyle/>
          <a:p>
            <a:pPr marL="0" lvl="1" indent="0">
              <a:lnSpc>
                <a:spcPct val="100000"/>
              </a:lnSpc>
              <a:spcBef>
                <a:spcPts val="0"/>
              </a:spcBef>
              <a:spcAft>
                <a:spcPts val="0"/>
              </a:spcAft>
              <a:buNone/>
            </a:pPr>
            <a:r>
              <a:rPr lang="en-US" altLang="en-US" sz="2400" dirty="0">
                <a:solidFill>
                  <a:schemeClr val="bg1"/>
                </a:solidFill>
                <a:latin typeface="+mj-lt"/>
                <a:cs typeface="Calibri" panose="020F0502020204030204" pitchFamily="34" charset="0"/>
              </a:rPr>
              <a:t>Scope of the Study</a:t>
            </a:r>
            <a:endParaRPr lang="en-US" sz="24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374372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a:extLst>
            <a:ext uri="{FF2B5EF4-FFF2-40B4-BE49-F238E27FC236}">
              <a16:creationId xmlns:a16="http://schemas.microsoft.com/office/drawing/2014/main" id="{17B21D5E-6DD3-1CEB-D591-D3D00E0324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D1DC1-FDC2-D55F-98B9-2ECF0683837F}"/>
              </a:ext>
            </a:extLst>
          </p:cNvPr>
          <p:cNvSpPr>
            <a:spLocks noGrp="1"/>
          </p:cNvSpPr>
          <p:nvPr>
            <p:ph type="sldNum" sz="quarter" idx="12"/>
          </p:nvPr>
        </p:nvSpPr>
        <p:spPr>
          <a:xfrm>
            <a:off x="10815321" y="6441450"/>
            <a:ext cx="401319" cy="194925"/>
          </a:xfrm>
          <a:prstGeom prst="rect">
            <a:avLst/>
          </a:prstGeom>
        </p:spPr>
        <p:txBody>
          <a:bodyPr vert="horz" wrap="square" lIns="0" tIns="0" rIns="0" bIns="0" rtlCol="0" anchor="ctr">
            <a:spAutoFit/>
          </a:bodyPr>
          <a:lstStyle>
            <a:defPPr>
              <a:defRPr lang="en-US"/>
            </a:defPPr>
            <a:lvl1pPr marL="0" algn="r" defTabSz="914400" rtl="0" eaLnBrk="1" latinLnBrk="0" hangingPunct="1">
              <a:defRPr sz="1267"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89" eaLnBrk="1" fontAlgn="auto" hangingPunct="1">
              <a:spcBef>
                <a:spcPts val="0"/>
              </a:spcBef>
              <a:spcAft>
                <a:spcPts val="0"/>
              </a:spcAft>
              <a:defRPr/>
            </a:pPr>
            <a:fld id="{7D719527-7B7D-4A2D-ABD1-359B6741A748}" type="slidenum">
              <a:rPr lang="en-US" smtClean="0"/>
              <a:pPr algn="r" defTabSz="457189" eaLnBrk="1" fontAlgn="auto" hangingPunct="1">
                <a:spcBef>
                  <a:spcPts val="0"/>
                </a:spcBef>
                <a:spcAft>
                  <a:spcPts val="0"/>
                </a:spcAft>
                <a:defRPr/>
              </a:pPr>
              <a:t>7</a:t>
            </a:fld>
            <a:endParaRPr lang="en-US" sz="950">
              <a:solidFill>
                <a:srgbClr val="7F7F7F"/>
              </a:solidFill>
              <a:latin typeface="Arial"/>
            </a:endParaRPr>
          </a:p>
        </p:txBody>
      </p:sp>
      <p:sp>
        <p:nvSpPr>
          <p:cNvPr id="4" name="TextBox 3">
            <a:extLst>
              <a:ext uri="{FF2B5EF4-FFF2-40B4-BE49-F238E27FC236}">
                <a16:creationId xmlns:a16="http://schemas.microsoft.com/office/drawing/2014/main" id="{C1E34F51-5EB0-A282-9FE2-812418B884D1}"/>
              </a:ext>
            </a:extLst>
          </p:cNvPr>
          <p:cNvSpPr txBox="1"/>
          <p:nvPr/>
        </p:nvSpPr>
        <p:spPr>
          <a:xfrm>
            <a:off x="254077" y="706818"/>
            <a:ext cx="8769153" cy="3970318"/>
          </a:xfrm>
          <a:prstGeom prst="rect">
            <a:avLst/>
          </a:prstGeom>
          <a:noFill/>
        </p:spPr>
        <p:txBody>
          <a:bodyPr wrap="square">
            <a:spAutoFit/>
          </a:bodyPr>
          <a:lstStyle/>
          <a:p>
            <a:pPr marL="285750" indent="-285750">
              <a:buFont typeface="Arial" panose="020B0604020202020204" pitchFamily="34" charset="0"/>
              <a:buChar char="•"/>
            </a:pPr>
            <a:r>
              <a:rPr lang="en-US" i="1" dirty="0">
                <a:solidFill>
                  <a:schemeClr val="bg1"/>
                </a:solidFill>
                <a:latin typeface="Times New Roman" panose="02020603050405020304" pitchFamily="18" charset="0"/>
              </a:rPr>
              <a:t>Transforming the </a:t>
            </a:r>
            <a:r>
              <a:rPr lang="en-US" sz="1800" b="0" i="0" u="none" strike="noStrike" baseline="0" dirty="0">
                <a:solidFill>
                  <a:schemeClr val="bg1"/>
                </a:solidFill>
                <a:latin typeface="Times New Roman" panose="02020603050405020304" pitchFamily="18" charset="0"/>
              </a:rPr>
              <a:t>undergraduate STEM education system requires two things:</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endParaRPr>
          </a:p>
          <a:p>
            <a:pPr marL="742950" lvl="1" indent="-285750">
              <a:buFont typeface="Arial" panose="020B0604020202020204" pitchFamily="34" charset="0"/>
              <a:buChar char="•"/>
            </a:pPr>
            <a:r>
              <a:rPr lang="en-US" b="0" i="0" u="none" strike="noStrike" baseline="0" dirty="0">
                <a:solidFill>
                  <a:schemeClr val="bg1"/>
                </a:solidFill>
                <a:latin typeface="Times New Roman" panose="02020603050405020304" pitchFamily="18" charset="0"/>
              </a:rPr>
              <a:t>Providing </a:t>
            </a:r>
            <a:r>
              <a:rPr lang="en-US" b="1" i="0" u="sng" strike="noStrike" baseline="0" dirty="0">
                <a:solidFill>
                  <a:schemeClr val="bg1"/>
                </a:solidFill>
                <a:latin typeface="Times New Roman" panose="02020603050405020304" pitchFamily="18" charset="0"/>
              </a:rPr>
              <a:t>all</a:t>
            </a:r>
            <a:r>
              <a:rPr lang="en-US" b="0" i="0" u="none" strike="noStrike" baseline="0" dirty="0">
                <a:solidFill>
                  <a:schemeClr val="bg1"/>
                </a:solidFill>
                <a:latin typeface="Times New Roman" panose="02020603050405020304" pitchFamily="18" charset="0"/>
              </a:rPr>
              <a:t> students with the support they need to succeed, as measured by achievement of clearly communicated learning objectives. </a:t>
            </a:r>
          </a:p>
          <a:p>
            <a:pPr marL="742950" lvl="1" indent="-285750">
              <a:buFont typeface="Arial" panose="020B0604020202020204" pitchFamily="34" charset="0"/>
              <a:buChar char="•"/>
            </a:pPr>
            <a:r>
              <a:rPr lang="en-US" b="0" i="0" u="none" strike="noStrike" baseline="0" dirty="0">
                <a:solidFill>
                  <a:schemeClr val="bg1"/>
                </a:solidFill>
                <a:latin typeface="Times New Roman" panose="02020603050405020304" pitchFamily="18" charset="0"/>
              </a:rPr>
              <a:t>Supporting and rewarding </a:t>
            </a:r>
            <a:r>
              <a:rPr lang="en-US" b="1" i="0" u="sng" strike="noStrike" baseline="0" dirty="0">
                <a:solidFill>
                  <a:schemeClr val="bg1"/>
                </a:solidFill>
                <a:latin typeface="Times New Roman" panose="02020603050405020304" pitchFamily="18" charset="0"/>
              </a:rPr>
              <a:t>all</a:t>
            </a:r>
            <a:r>
              <a:rPr lang="en-US" b="0" i="0" u="none" strike="noStrike" baseline="0" dirty="0">
                <a:solidFill>
                  <a:schemeClr val="bg1"/>
                </a:solidFill>
                <a:latin typeface="Times New Roman" panose="02020603050405020304" pitchFamily="18" charset="0"/>
              </a:rPr>
              <a:t> instructors by providing them with the resources they need to successfully educate all of their students. </a:t>
            </a:r>
          </a:p>
          <a:p>
            <a:pPr marL="285750" indent="-285750">
              <a:buFont typeface="Arial" panose="020B0604020202020204" pitchFamily="34" charset="0"/>
              <a:buChar char="•"/>
            </a:pPr>
            <a:endParaRPr lang="en-US" i="1" dirty="0">
              <a:solidFill>
                <a:schemeClr val="bg1"/>
              </a:solidFill>
              <a:latin typeface="Times New Roman" panose="02020603050405020304" pitchFamily="18" charset="0"/>
            </a:endParaRPr>
          </a:p>
          <a:p>
            <a:pPr marL="285750" indent="-285750">
              <a:buFont typeface="Arial" panose="020B0604020202020204" pitchFamily="34" charset="0"/>
              <a:buChar char="•"/>
            </a:pPr>
            <a:r>
              <a:rPr lang="en-US" i="1" dirty="0">
                <a:solidFill>
                  <a:schemeClr val="bg1"/>
                </a:solidFill>
                <a:latin typeface="Times New Roman" panose="02020603050405020304" pitchFamily="18" charset="0"/>
              </a:rPr>
              <a:t>When these two things exist, we can expect transformation.  In particular:</a:t>
            </a:r>
            <a:endParaRPr lang="en-US" b="0" i="0" u="none" strike="noStrike" baseline="0" dirty="0">
              <a:solidFill>
                <a:schemeClr val="bg1"/>
              </a:solidFill>
              <a:latin typeface="Times New Roman" panose="02020603050405020304" pitchFamily="18" charset="0"/>
            </a:endParaRPr>
          </a:p>
          <a:p>
            <a:pPr marL="742950" lvl="1" indent="-285750">
              <a:buFont typeface="Arial" panose="020B0604020202020204" pitchFamily="34" charset="0"/>
              <a:buChar char="•"/>
            </a:pPr>
            <a:r>
              <a:rPr lang="en-US" b="1" i="0" u="none" strike="noStrike" baseline="0" dirty="0">
                <a:solidFill>
                  <a:schemeClr val="bg1"/>
                </a:solidFill>
                <a:latin typeface="Times New Roman" panose="02020603050405020304" pitchFamily="18" charset="0"/>
              </a:rPr>
              <a:t>All </a:t>
            </a:r>
            <a:r>
              <a:rPr lang="en-US" b="0" i="0" u="none" strike="noStrike" baseline="0" dirty="0">
                <a:solidFill>
                  <a:schemeClr val="bg1"/>
                </a:solidFill>
                <a:latin typeface="Times New Roman" panose="02020603050405020304" pitchFamily="18" charset="0"/>
              </a:rPr>
              <a:t>students will learn and understand STEM concepts and be able to use them in practical ways. </a:t>
            </a:r>
          </a:p>
          <a:p>
            <a:pPr marL="742950" lvl="1" indent="-285750">
              <a:buFont typeface="Arial" panose="020B0604020202020204" pitchFamily="34" charset="0"/>
              <a:buChar char="•"/>
            </a:pPr>
            <a:r>
              <a:rPr lang="en-US" b="1" i="0" strike="noStrike" baseline="0" dirty="0">
                <a:solidFill>
                  <a:schemeClr val="bg1"/>
                </a:solidFill>
                <a:latin typeface="Times New Roman" panose="02020603050405020304" pitchFamily="18" charset="0"/>
              </a:rPr>
              <a:t>Most, </a:t>
            </a:r>
            <a:r>
              <a:rPr lang="en-US" b="1" dirty="0">
                <a:solidFill>
                  <a:schemeClr val="bg1"/>
                </a:solidFill>
                <a:latin typeface="Times New Roman" panose="02020603050405020304" pitchFamily="18" charset="0"/>
              </a:rPr>
              <a:t>if not all</a:t>
            </a:r>
            <a:r>
              <a:rPr lang="en-US" dirty="0">
                <a:solidFill>
                  <a:schemeClr val="bg1"/>
                </a:solidFill>
                <a:latin typeface="Times New Roman" panose="02020603050405020304" pitchFamily="18" charset="0"/>
              </a:rPr>
              <a:t>, </a:t>
            </a:r>
            <a:r>
              <a:rPr lang="en-US" b="0" i="0" u="none" strike="noStrike" baseline="0" dirty="0">
                <a:solidFill>
                  <a:schemeClr val="bg1"/>
                </a:solidFill>
                <a:latin typeface="Times New Roman" panose="02020603050405020304" pitchFamily="18" charset="0"/>
              </a:rPr>
              <a:t>students will have the opportunities and the resources to demonstrate their learning by meeting the desired learning objectives. </a:t>
            </a:r>
          </a:p>
          <a:p>
            <a:pPr marL="742950" lvl="1" indent="-285750">
              <a:buFont typeface="Arial" panose="020B0604020202020204" pitchFamily="34" charset="0"/>
              <a:buChar char="•"/>
            </a:pPr>
            <a:r>
              <a:rPr lang="en-US" dirty="0">
                <a:solidFill>
                  <a:schemeClr val="bg1"/>
                </a:solidFill>
                <a:latin typeface="Times New Roman" panose="02020603050405020304" pitchFamily="18" charset="0"/>
              </a:rPr>
              <a:t>Excellence cannot be achieved if demographic factors are predictive of academic achievement.  </a:t>
            </a:r>
            <a:endParaRPr lang="en-US" b="0" i="0" u="none" strike="noStrike" baseline="0" dirty="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66180EE0-ED9F-C8C3-EC73-F955496E050A}"/>
              </a:ext>
            </a:extLst>
          </p:cNvPr>
          <p:cNvSpPr txBox="1"/>
          <p:nvPr/>
        </p:nvSpPr>
        <p:spPr>
          <a:xfrm>
            <a:off x="254077" y="243854"/>
            <a:ext cx="5658522" cy="461665"/>
          </a:xfrm>
          <a:prstGeom prst="rect">
            <a:avLst/>
          </a:prstGeom>
          <a:noFill/>
        </p:spPr>
        <p:txBody>
          <a:bodyPr wrap="square">
            <a:spAutoFit/>
          </a:bodyPr>
          <a:lstStyle/>
          <a:p>
            <a:pPr marL="0" lvl="1" indent="0">
              <a:lnSpc>
                <a:spcPct val="100000"/>
              </a:lnSpc>
              <a:spcBef>
                <a:spcPts val="0"/>
              </a:spcBef>
              <a:spcAft>
                <a:spcPts val="0"/>
              </a:spcAft>
              <a:buNone/>
            </a:pPr>
            <a:r>
              <a:rPr lang="en-US" altLang="en-US" sz="2400" dirty="0">
                <a:solidFill>
                  <a:schemeClr val="bg1"/>
                </a:solidFill>
                <a:latin typeface="+mj-lt"/>
                <a:cs typeface="Calibri" panose="020F0502020204030204" pitchFamily="34" charset="0"/>
              </a:rPr>
              <a:t>Important Tenets</a:t>
            </a:r>
            <a:endParaRPr lang="en-US" sz="24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351118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76C3AF-4C81-42B4-A908-EA6B3F61BE65}"/>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8</a:t>
            </a:fld>
            <a:endParaRPr lang="en-US" dirty="0"/>
          </a:p>
        </p:txBody>
      </p:sp>
      <p:sp>
        <p:nvSpPr>
          <p:cNvPr id="3" name="Title 1">
            <a:extLst>
              <a:ext uri="{FF2B5EF4-FFF2-40B4-BE49-F238E27FC236}">
                <a16:creationId xmlns:a16="http://schemas.microsoft.com/office/drawing/2014/main" id="{7E235F74-1953-C90D-5A59-2685F5F1AF1B}"/>
              </a:ext>
            </a:extLst>
          </p:cNvPr>
          <p:cNvSpPr txBox="1">
            <a:spLocks/>
          </p:cNvSpPr>
          <p:nvPr/>
        </p:nvSpPr>
        <p:spPr bwMode="auto">
          <a:xfrm>
            <a:off x="441789" y="534685"/>
            <a:ext cx="2772465" cy="45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eaLnBrk="1" hangingPunct="1"/>
            <a:r>
              <a:rPr lang="en-US" dirty="0"/>
              <a:t>Table of Contents</a:t>
            </a:r>
          </a:p>
        </p:txBody>
      </p:sp>
      <p:sp>
        <p:nvSpPr>
          <p:cNvPr id="6" name="Content Placeholder 2">
            <a:extLst>
              <a:ext uri="{FF2B5EF4-FFF2-40B4-BE49-F238E27FC236}">
                <a16:creationId xmlns:a16="http://schemas.microsoft.com/office/drawing/2014/main" id="{5A5F3D98-B2DD-690A-5AA5-94D55FF1D219}"/>
              </a:ext>
            </a:extLst>
          </p:cNvPr>
          <p:cNvSpPr txBox="1">
            <a:spLocks/>
          </p:cNvSpPr>
          <p:nvPr/>
        </p:nvSpPr>
        <p:spPr>
          <a:xfrm>
            <a:off x="85059" y="1161082"/>
            <a:ext cx="8617151" cy="3502760"/>
          </a:xfrm>
          <a:prstGeom prst="rect">
            <a:avLst/>
          </a:prstGeom>
        </p:spPr>
        <p:txBody>
          <a:bodyPr>
            <a:normAutofit/>
          </a:bodyPr>
          <a:lstStyle>
            <a:lvl1pPr marL="234950" indent="-234950" algn="l" defTabSz="685800" rtl="0" fontAlgn="base">
              <a:lnSpc>
                <a:spcPct val="11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fontAlgn="base">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fontAlgn="base">
              <a:lnSpc>
                <a:spcPct val="110000"/>
              </a:lnSpc>
              <a:spcBef>
                <a:spcPts val="600"/>
              </a:spcBef>
              <a:spcAft>
                <a:spcPct val="0"/>
              </a:spcAft>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fontAlgn="base">
              <a:lnSpc>
                <a:spcPct val="110000"/>
              </a:lnSpc>
              <a:spcBef>
                <a:spcPts val="600"/>
              </a:spcBef>
              <a:spcAft>
                <a:spcPct val="0"/>
              </a:spcAft>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fontAlgn="base">
              <a:lnSpc>
                <a:spcPct val="110000"/>
              </a:lnSpc>
              <a:spcBef>
                <a:spcPts val="600"/>
              </a:spcBef>
              <a:spcAft>
                <a:spcPct val="0"/>
              </a:spcAft>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endParaRPr lang="en-US" sz="1600" dirty="0">
              <a:cs typeface="Calibri" panose="020F0502020204030204" pitchFamily="34" charset="0"/>
            </a:endParaRPr>
          </a:p>
        </p:txBody>
      </p:sp>
      <p:sp>
        <p:nvSpPr>
          <p:cNvPr id="4" name="TextBox 3">
            <a:extLst>
              <a:ext uri="{FF2B5EF4-FFF2-40B4-BE49-F238E27FC236}">
                <a16:creationId xmlns:a16="http://schemas.microsoft.com/office/drawing/2014/main" id="{0D89A7BD-B4EC-95B6-7A73-05AF6FC14739}"/>
              </a:ext>
            </a:extLst>
          </p:cNvPr>
          <p:cNvSpPr txBox="1"/>
          <p:nvPr/>
        </p:nvSpPr>
        <p:spPr>
          <a:xfrm>
            <a:off x="441791" y="982053"/>
            <a:ext cx="7862966" cy="3754874"/>
          </a:xfrm>
          <a:prstGeom prst="rect">
            <a:avLst/>
          </a:prstGeom>
          <a:noFill/>
        </p:spPr>
        <p:txBody>
          <a:bodyPr wrap="square" rtlCol="0">
            <a:spAutoFit/>
          </a:bodyPr>
          <a:lstStyle/>
          <a:p>
            <a:pPr marL="1030288" indent="-1030288" algn="l">
              <a:spcBef>
                <a:spcPts val="200"/>
              </a:spcBef>
              <a:spcAft>
                <a:spcPts val="200"/>
              </a:spcAft>
            </a:pPr>
            <a:r>
              <a:rPr lang="en-US" sz="1600" i="1" dirty="0">
                <a:latin typeface="+mn-lt"/>
              </a:rPr>
              <a:t>Chapter 1: </a:t>
            </a:r>
            <a:r>
              <a:rPr lang="en-US" sz="1600" dirty="0">
                <a:latin typeface="+mn-lt"/>
              </a:rPr>
              <a:t>Introduction</a:t>
            </a:r>
          </a:p>
          <a:p>
            <a:pPr marL="1030288" indent="-1030288" algn="l">
              <a:spcBef>
                <a:spcPts val="200"/>
              </a:spcBef>
              <a:spcAft>
                <a:spcPts val="200"/>
              </a:spcAft>
            </a:pPr>
            <a:r>
              <a:rPr lang="en-US" sz="1600" i="1" dirty="0">
                <a:latin typeface="+mn-lt"/>
              </a:rPr>
              <a:t>Chapter 2: </a:t>
            </a:r>
            <a:r>
              <a:rPr lang="en-US" sz="1600" dirty="0">
                <a:effectLst/>
                <a:latin typeface="+mn-lt"/>
                <a:ea typeface="Times New Roman" panose="02020603050405020304" pitchFamily="18" charset="0"/>
              </a:rPr>
              <a:t>Institutional Context of Post-Secondary STEM Education</a:t>
            </a:r>
          </a:p>
          <a:p>
            <a:pPr marL="1030288" indent="-1030288" algn="l">
              <a:spcBef>
                <a:spcPts val="200"/>
              </a:spcBef>
              <a:spcAft>
                <a:spcPts val="200"/>
              </a:spcAft>
            </a:pPr>
            <a:r>
              <a:rPr lang="en-US" sz="1600" i="1" dirty="0">
                <a:latin typeface="+mn-lt"/>
                <a:ea typeface="Times New Roman" panose="02020603050405020304" pitchFamily="18" charset="0"/>
              </a:rPr>
              <a:t>Chapter 3: </a:t>
            </a:r>
            <a:r>
              <a:rPr lang="en-US" sz="1600" dirty="0">
                <a:effectLst/>
                <a:latin typeface="+mn-lt"/>
                <a:ea typeface="Times New Roman" panose="02020603050405020304" pitchFamily="18" charset="0"/>
              </a:rPr>
              <a:t>Understanding Teaching, Learning, and Equity</a:t>
            </a:r>
          </a:p>
          <a:p>
            <a:pPr marL="1030288" indent="-1030288" algn="l">
              <a:spcBef>
                <a:spcPts val="200"/>
              </a:spcBef>
              <a:spcAft>
                <a:spcPts val="200"/>
              </a:spcAft>
            </a:pPr>
            <a:r>
              <a:rPr lang="en-US" sz="1600" i="1" dirty="0">
                <a:latin typeface="+mn-lt"/>
                <a:ea typeface="Times New Roman" panose="02020603050405020304" pitchFamily="18" charset="0"/>
              </a:rPr>
              <a:t>Chapter 4: </a:t>
            </a:r>
            <a:r>
              <a:rPr lang="en-US" sz="1600" dirty="0">
                <a:effectLst/>
                <a:latin typeface="+mn-lt"/>
                <a:ea typeface="Times New Roman" panose="02020603050405020304" pitchFamily="18" charset="0"/>
              </a:rPr>
              <a:t>Principles for Equitable and Effective Teaching of Undergraduate STEM Education</a:t>
            </a:r>
            <a:endParaRPr lang="en-US" sz="1600" dirty="0">
              <a:latin typeface="+mn-lt"/>
              <a:ea typeface="Times New Roman" panose="02020603050405020304" pitchFamily="18" charset="0"/>
            </a:endParaRPr>
          </a:p>
          <a:p>
            <a:pPr marL="1030288" indent="-1030288" algn="l">
              <a:spcBef>
                <a:spcPts val="200"/>
              </a:spcBef>
              <a:spcAft>
                <a:spcPts val="200"/>
              </a:spcAft>
            </a:pPr>
            <a:r>
              <a:rPr lang="en-US" sz="1600" i="1" dirty="0">
                <a:effectLst/>
                <a:latin typeface="+mn-lt"/>
                <a:ea typeface="Times New Roman" panose="02020603050405020304" pitchFamily="18" charset="0"/>
              </a:rPr>
              <a:t>Chapter 5: </a:t>
            </a:r>
            <a:r>
              <a:rPr lang="en-US" sz="1600" dirty="0">
                <a:effectLst/>
                <a:latin typeface="+mn-lt"/>
                <a:ea typeface="Times New Roman" panose="02020603050405020304" pitchFamily="18" charset="0"/>
              </a:rPr>
              <a:t>Using the Principles to Improve Learning Experiences</a:t>
            </a:r>
          </a:p>
          <a:p>
            <a:pPr marL="1030288" indent="-1030288" algn="l">
              <a:spcBef>
                <a:spcPts val="200"/>
              </a:spcBef>
              <a:spcAft>
                <a:spcPts val="200"/>
              </a:spcAft>
            </a:pPr>
            <a:r>
              <a:rPr lang="en-US" sz="1600" i="1" dirty="0">
                <a:latin typeface="+mn-lt"/>
                <a:ea typeface="Times New Roman" panose="02020603050405020304" pitchFamily="18" charset="0"/>
              </a:rPr>
              <a:t>Chapter 6: </a:t>
            </a:r>
            <a:r>
              <a:rPr lang="en-US" sz="1600" dirty="0">
                <a:effectLst/>
                <a:latin typeface="+mn-lt"/>
                <a:ea typeface="Times New Roman" panose="02020603050405020304" pitchFamily="18" charset="0"/>
              </a:rPr>
              <a:t>Role of Academic Units in Achieving Equitable and Effective Teaching</a:t>
            </a:r>
            <a:endParaRPr lang="en-US" sz="1600" dirty="0">
              <a:latin typeface="+mn-lt"/>
              <a:ea typeface="Times New Roman" panose="02020603050405020304" pitchFamily="18" charset="0"/>
            </a:endParaRPr>
          </a:p>
          <a:p>
            <a:pPr marL="1030288" indent="-1030288" algn="l">
              <a:spcBef>
                <a:spcPts val="200"/>
              </a:spcBef>
              <a:spcAft>
                <a:spcPts val="200"/>
              </a:spcAft>
            </a:pPr>
            <a:r>
              <a:rPr lang="en-US" sz="1600" i="1" dirty="0">
                <a:effectLst/>
                <a:latin typeface="+mn-lt"/>
                <a:ea typeface="Times New Roman" panose="02020603050405020304" pitchFamily="18" charset="0"/>
              </a:rPr>
              <a:t>Chapter 7: </a:t>
            </a:r>
            <a:r>
              <a:rPr lang="en-US" sz="1600" dirty="0">
                <a:effectLst/>
                <a:latin typeface="+mn-lt"/>
                <a:ea typeface="Times New Roman" panose="02020603050405020304" pitchFamily="18" charset="0"/>
              </a:rPr>
              <a:t>Student Pathways through Undergraduate STEM Curricula</a:t>
            </a:r>
          </a:p>
          <a:p>
            <a:pPr marL="1030288" indent="-1030288">
              <a:spcBef>
                <a:spcPts val="200"/>
              </a:spcBef>
              <a:spcAft>
                <a:spcPts val="200"/>
              </a:spcAft>
            </a:pPr>
            <a:r>
              <a:rPr lang="en-US" sz="1600" i="1" dirty="0">
                <a:latin typeface="+mn-lt"/>
                <a:ea typeface="Times New Roman" panose="02020603050405020304" pitchFamily="18" charset="0"/>
              </a:rPr>
              <a:t>Chapter 8: </a:t>
            </a:r>
            <a:r>
              <a:rPr lang="en-US" sz="1600" dirty="0">
                <a:effectLst/>
                <a:latin typeface="+mn-lt"/>
                <a:ea typeface="Times New Roman" panose="02020603050405020304" pitchFamily="18" charset="0"/>
              </a:rPr>
              <a:t>Supporting Equitable and Effective Teaching Through Ongoing Professional Learning and Development</a:t>
            </a:r>
          </a:p>
          <a:p>
            <a:pPr marL="1030288" indent="-1030288" algn="l">
              <a:spcBef>
                <a:spcPts val="200"/>
              </a:spcBef>
              <a:spcAft>
                <a:spcPts val="200"/>
              </a:spcAft>
            </a:pPr>
            <a:r>
              <a:rPr lang="en-US" sz="1600" i="1" dirty="0">
                <a:effectLst/>
                <a:latin typeface="+mn-lt"/>
                <a:ea typeface="Times New Roman" panose="02020603050405020304" pitchFamily="18" charset="0"/>
              </a:rPr>
              <a:t>Chapter 9: </a:t>
            </a:r>
            <a:r>
              <a:rPr lang="en-US" sz="1600" dirty="0">
                <a:effectLst/>
                <a:latin typeface="+mn-lt"/>
                <a:ea typeface="Times New Roman" panose="02020603050405020304" pitchFamily="18" charset="0"/>
              </a:rPr>
              <a:t>Role of the Institution in Creating Equitable and Effective Learning Environments</a:t>
            </a:r>
          </a:p>
          <a:p>
            <a:pPr marL="1030288" indent="-1030288" algn="l">
              <a:spcBef>
                <a:spcPts val="200"/>
              </a:spcBef>
              <a:spcAft>
                <a:spcPts val="200"/>
              </a:spcAft>
            </a:pPr>
            <a:r>
              <a:rPr lang="en-US" sz="1600" i="1" dirty="0">
                <a:latin typeface="+mn-lt"/>
                <a:ea typeface="Times New Roman" panose="02020603050405020304" pitchFamily="18" charset="0"/>
              </a:rPr>
              <a:t>Chapter 10: </a:t>
            </a:r>
            <a:r>
              <a:rPr lang="en-US" sz="1600" dirty="0">
                <a:effectLst/>
                <a:latin typeface="+mn-lt"/>
                <a:ea typeface="Times New Roman" panose="02020603050405020304" pitchFamily="18" charset="0"/>
              </a:rPr>
              <a:t>Recommendations for Current Action and Future Research</a:t>
            </a:r>
          </a:p>
        </p:txBody>
      </p:sp>
      <p:sp>
        <p:nvSpPr>
          <p:cNvPr id="5" name="Rectangle 4">
            <a:extLst>
              <a:ext uri="{FF2B5EF4-FFF2-40B4-BE49-F238E27FC236}">
                <a16:creationId xmlns:a16="http://schemas.microsoft.com/office/drawing/2014/main" id="{C8230021-6AD5-E69C-7E22-031AB71DA931}"/>
              </a:ext>
            </a:extLst>
          </p:cNvPr>
          <p:cNvSpPr/>
          <p:nvPr/>
        </p:nvSpPr>
        <p:spPr>
          <a:xfrm>
            <a:off x="441790" y="1879165"/>
            <a:ext cx="7669700" cy="558265"/>
          </a:xfrm>
          <a:prstGeom prst="rect">
            <a:avLst/>
          </a:prstGeom>
          <a:noFill/>
          <a:ln w="28575">
            <a:solidFill>
              <a:srgbClr val="78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15" descr="A picture containing building, ceiling&#10;&#10;Description automatically generated">
            <a:extLst>
              <a:ext uri="{FF2B5EF4-FFF2-40B4-BE49-F238E27FC236}">
                <a16:creationId xmlns:a16="http://schemas.microsoft.com/office/drawing/2014/main" id="{B27109B2-4496-D304-62F5-633A38A49863}"/>
              </a:ext>
            </a:extLst>
          </p:cNvPr>
          <p:cNvPicPr>
            <a:picLocks noGrp="1" noChangeAspect="1"/>
          </p:cNvPicPr>
          <p:nvPr>
            <p:ph type="pic" sz="quarter" idx="13"/>
          </p:nvPr>
        </p:nvPicPr>
        <p:blipFill>
          <a:blip r:embed="rId3" cstate="print"/>
          <a:srcRect l="33" r="33"/>
          <a:stretch>
            <a:fillRect/>
          </a:stretch>
        </p:blipFill>
        <p:spPr/>
      </p:pic>
      <p:sp>
        <p:nvSpPr>
          <p:cNvPr id="7" name="Rectangle 6">
            <a:extLst>
              <a:ext uri="{FF2B5EF4-FFF2-40B4-BE49-F238E27FC236}">
                <a16:creationId xmlns:a16="http://schemas.microsoft.com/office/drawing/2014/main" id="{BE4338E2-9BD4-A943-22AE-1BA753702943}"/>
              </a:ext>
            </a:extLst>
          </p:cNvPr>
          <p:cNvSpPr/>
          <p:nvPr/>
        </p:nvSpPr>
        <p:spPr>
          <a:xfrm>
            <a:off x="441789" y="1019492"/>
            <a:ext cx="7669700" cy="859673"/>
          </a:xfrm>
          <a:prstGeom prst="rect">
            <a:avLst/>
          </a:prstGeom>
          <a:noFill/>
          <a:ln w="28575">
            <a:solidFill>
              <a:srgbClr val="78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1D62CF-83F7-AD2A-6D1B-D05754F1E277}"/>
              </a:ext>
            </a:extLst>
          </p:cNvPr>
          <p:cNvSpPr txBox="1"/>
          <p:nvPr/>
        </p:nvSpPr>
        <p:spPr>
          <a:xfrm>
            <a:off x="6780062" y="1156940"/>
            <a:ext cx="1245854" cy="584775"/>
          </a:xfrm>
          <a:prstGeom prst="rect">
            <a:avLst/>
          </a:prstGeom>
          <a:noFill/>
        </p:spPr>
        <p:txBody>
          <a:bodyPr wrap="none" rtlCol="0">
            <a:spAutoFit/>
          </a:bodyPr>
          <a:lstStyle/>
          <a:p>
            <a:pPr algn="ctr"/>
            <a:r>
              <a:rPr lang="en-US" sz="1600" b="1" dirty="0">
                <a:solidFill>
                  <a:srgbClr val="7899F2"/>
                </a:solidFill>
              </a:rPr>
              <a:t>Setting the</a:t>
            </a:r>
          </a:p>
          <a:p>
            <a:pPr algn="ctr"/>
            <a:r>
              <a:rPr lang="en-US" sz="1600" b="1" dirty="0">
                <a:solidFill>
                  <a:srgbClr val="7899F2"/>
                </a:solidFill>
              </a:rPr>
              <a:t>scene</a:t>
            </a:r>
          </a:p>
        </p:txBody>
      </p:sp>
      <p:sp>
        <p:nvSpPr>
          <p:cNvPr id="9" name="Rectangle 8">
            <a:extLst>
              <a:ext uri="{FF2B5EF4-FFF2-40B4-BE49-F238E27FC236}">
                <a16:creationId xmlns:a16="http://schemas.microsoft.com/office/drawing/2014/main" id="{B38133CD-F27B-FC76-9F63-63808BBC3A0C}"/>
              </a:ext>
            </a:extLst>
          </p:cNvPr>
          <p:cNvSpPr/>
          <p:nvPr/>
        </p:nvSpPr>
        <p:spPr>
          <a:xfrm>
            <a:off x="441789" y="2437430"/>
            <a:ext cx="7669700" cy="602817"/>
          </a:xfrm>
          <a:prstGeom prst="rect">
            <a:avLst/>
          </a:prstGeom>
          <a:noFill/>
          <a:ln w="28575">
            <a:solidFill>
              <a:srgbClr val="78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C82C24-BB8A-0706-AE0E-21A9CF5F6F48}"/>
              </a:ext>
            </a:extLst>
          </p:cNvPr>
          <p:cNvSpPr/>
          <p:nvPr/>
        </p:nvSpPr>
        <p:spPr>
          <a:xfrm>
            <a:off x="441789" y="3903427"/>
            <a:ext cx="7669700" cy="480683"/>
          </a:xfrm>
          <a:prstGeom prst="rect">
            <a:avLst/>
          </a:prstGeom>
          <a:noFill/>
          <a:ln w="28575">
            <a:solidFill>
              <a:srgbClr val="78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6FED9A-E366-0CE8-0A53-EFA2299FBFE1}"/>
              </a:ext>
            </a:extLst>
          </p:cNvPr>
          <p:cNvSpPr/>
          <p:nvPr/>
        </p:nvSpPr>
        <p:spPr>
          <a:xfrm>
            <a:off x="441789" y="4384111"/>
            <a:ext cx="4564777" cy="279732"/>
          </a:xfrm>
          <a:prstGeom prst="rect">
            <a:avLst/>
          </a:prstGeom>
          <a:noFill/>
          <a:ln w="28575">
            <a:solidFill>
              <a:srgbClr val="78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78517E-B11F-83C4-0B56-1C73C9EA09BD}"/>
              </a:ext>
            </a:extLst>
          </p:cNvPr>
          <p:cNvSpPr txBox="1"/>
          <p:nvPr/>
        </p:nvSpPr>
        <p:spPr>
          <a:xfrm>
            <a:off x="2055137" y="4736927"/>
            <a:ext cx="4083113" cy="338554"/>
          </a:xfrm>
          <a:prstGeom prst="rect">
            <a:avLst/>
          </a:prstGeom>
          <a:noFill/>
        </p:spPr>
        <p:txBody>
          <a:bodyPr wrap="square" rtlCol="0">
            <a:spAutoFit/>
          </a:bodyPr>
          <a:lstStyle/>
          <a:p>
            <a:pPr algn="l"/>
            <a:r>
              <a:rPr lang="en-US" sz="1600" b="1" dirty="0"/>
              <a:t>Resources</a:t>
            </a:r>
            <a:r>
              <a:rPr lang="en-US" sz="1600" dirty="0"/>
              <a:t> available and in development</a:t>
            </a:r>
          </a:p>
        </p:txBody>
      </p:sp>
    </p:spTree>
    <p:extLst>
      <p:ext uri="{BB962C8B-B14F-4D97-AF65-F5344CB8AC3E}">
        <p14:creationId xmlns:p14="http://schemas.microsoft.com/office/powerpoint/2010/main" val="3204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2" grpId="0" animBg="1"/>
      <p:bldP spid="13"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17D4-12EF-69CD-3304-BDB7470210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51BAD-573F-0608-F2C7-5BD2EEF1E628}"/>
              </a:ext>
            </a:extLst>
          </p:cNvPr>
          <p:cNvSpPr>
            <a:spLocks noGrp="1"/>
          </p:cNvSpPr>
          <p:nvPr>
            <p:ph type="sldNum" sz="quarter" idx="12"/>
          </p:nvPr>
        </p:nvSpPr>
        <p:spPr>
          <a:xfrm>
            <a:off x="8111490" y="4831087"/>
            <a:ext cx="300989" cy="146194"/>
          </a:xfrm>
          <a:prstGeom prst="rect">
            <a:avLst/>
          </a:prstGeom>
        </p:spPr>
        <p:txBody>
          <a:bodyPr vert="horz" wrap="square" lIns="0" tIns="0" rIns="0" bIns="0" rtlCol="0" anchor="ctr">
            <a:spAutoFit/>
          </a:bodyPr>
          <a:lstStyle>
            <a:defPPr>
              <a:defRPr lang="en-US"/>
            </a:defPPr>
            <a:lvl1pPr marL="0" algn="r" defTabSz="457200" rtl="0" eaLnBrk="1" latinLnBrk="0" hangingPunct="1">
              <a:defRPr sz="95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719527-7B7D-4A2D-ABD1-359B6741A748}" type="slidenum">
              <a:rPr lang="en-US" smtClean="0"/>
              <a:pPr/>
              <a:t>9</a:t>
            </a:fld>
            <a:endParaRPr lang="en-US"/>
          </a:p>
        </p:txBody>
      </p:sp>
      <p:sp>
        <p:nvSpPr>
          <p:cNvPr id="6" name="Title 3">
            <a:extLst>
              <a:ext uri="{FF2B5EF4-FFF2-40B4-BE49-F238E27FC236}">
                <a16:creationId xmlns:a16="http://schemas.microsoft.com/office/drawing/2014/main" id="{CF14D7A3-8A77-D965-7692-F7A9FFA5E435}"/>
              </a:ext>
            </a:extLst>
          </p:cNvPr>
          <p:cNvSpPr txBox="1">
            <a:spLocks/>
          </p:cNvSpPr>
          <p:nvPr/>
        </p:nvSpPr>
        <p:spPr bwMode="auto">
          <a:xfrm>
            <a:off x="4360312" y="328422"/>
            <a:ext cx="4342422" cy="441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tx2"/>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marL="285750" indent="-285750" eaLnBrk="1" hangingPunct="1">
              <a:lnSpc>
                <a:spcPct val="100000"/>
              </a:lnSpc>
              <a:spcBef>
                <a:spcPts val="200"/>
              </a:spcBef>
              <a:spcAft>
                <a:spcPts val="200"/>
              </a:spcAft>
              <a:buFont typeface="Arial" panose="020B0604020202020204" pitchFamily="34" charset="0"/>
              <a:buChar char="•"/>
            </a:pPr>
            <a:r>
              <a:rPr lang="en-US" sz="1600" dirty="0">
                <a:effectLst/>
                <a:latin typeface="Times New Roman" panose="02020603050405020304" pitchFamily="18" charset="0"/>
                <a:ea typeface="DengXian Light" panose="02010600030101010101" pitchFamily="2" charset="-122"/>
                <a:cs typeface="Times New Roman" panose="02020603050405020304" pitchFamily="18" charset="0"/>
              </a:rPr>
              <a:t>Many longstanding policies and practices in undergraduate STEM education have produced, perpetuated, and exacerbated differences in opportunities, experiences and outcomes.</a:t>
            </a:r>
          </a:p>
          <a:p>
            <a:pPr marL="285750" marR="0" indent="-285750">
              <a:lnSpc>
                <a:spcPct val="100000"/>
              </a:lnSpc>
              <a:spcBef>
                <a:spcPts val="400"/>
              </a:spcBef>
              <a:spcAft>
                <a:spcPts val="400"/>
              </a:spcAft>
              <a:buFont typeface="Arial" panose="020B0604020202020204" pitchFamily="34" charset="0"/>
              <a:buChar char="•"/>
            </a:pPr>
            <a:r>
              <a:rPr lang="en-US" sz="1600" dirty="0">
                <a:latin typeface="Times New Roman" panose="02020603050405020304" pitchFamily="18" charset="0"/>
                <a:ea typeface="DengXian Light" panose="02010600030101010101" pitchFamily="2" charset="-122"/>
              </a:rPr>
              <a:t>Learning in STEM involves complex processes that are shaped by identities, experiences, and backgrounds, social interactions, and cultural context. </a:t>
            </a:r>
          </a:p>
          <a:p>
            <a:pPr marL="285750" marR="0" indent="-285750">
              <a:lnSpc>
                <a:spcPct val="100000"/>
              </a:lnSpc>
              <a:spcBef>
                <a:spcPts val="400"/>
              </a:spcBef>
              <a:spcAft>
                <a:spcPts val="400"/>
              </a:spcAft>
              <a:buFont typeface="Arial" panose="020B0604020202020204" pitchFamily="34" charset="0"/>
              <a:buChar char="•"/>
            </a:pPr>
            <a:r>
              <a:rPr lang="en-US" sz="1600" dirty="0">
                <a:latin typeface="Times New Roman" panose="02020603050405020304" pitchFamily="18" charset="0"/>
                <a:ea typeface="DengXian Light" panose="02010600030101010101" pitchFamily="2" charset="-122"/>
              </a:rPr>
              <a:t>Widespread use of teaching strategies that are not supported by research have contributed to disparities in opportunity and outcomes for undergraduate STEM students.</a:t>
            </a:r>
          </a:p>
          <a:p>
            <a:pPr marL="285750" marR="0" indent="-285750">
              <a:lnSpc>
                <a:spcPct val="100000"/>
              </a:lnSpc>
              <a:spcBef>
                <a:spcPts val="400"/>
              </a:spcBef>
              <a:spcAft>
                <a:spcPts val="400"/>
              </a:spcAft>
              <a:buFont typeface="Arial" panose="020B0604020202020204" pitchFamily="34" charset="0"/>
              <a:buChar char="•"/>
            </a:pPr>
            <a:r>
              <a:rPr lang="en-US" sz="1600" dirty="0">
                <a:latin typeface="Times New Roman" panose="02020603050405020304" pitchFamily="18" charset="0"/>
                <a:ea typeface="DengXian Light" panose="02010600030101010101" pitchFamily="2" charset="-122"/>
              </a:rPr>
              <a:t>Instructional practices that take students’ interests and experiences into account and empower them with authentic opportunities to engage with disciplinary content, practices, and analysis are more effective</a:t>
            </a:r>
          </a:p>
        </p:txBody>
      </p:sp>
      <p:sp>
        <p:nvSpPr>
          <p:cNvPr id="7" name="Content Placeholder 13">
            <a:extLst>
              <a:ext uri="{FF2B5EF4-FFF2-40B4-BE49-F238E27FC236}">
                <a16:creationId xmlns:a16="http://schemas.microsoft.com/office/drawing/2014/main" id="{D9EF45BD-D442-1B85-6CE2-B43D3CDE6DB8}"/>
              </a:ext>
            </a:extLst>
          </p:cNvPr>
          <p:cNvSpPr>
            <a:spLocks noGrp="1"/>
          </p:cNvSpPr>
          <p:nvPr>
            <p:ph idx="13"/>
          </p:nvPr>
        </p:nvSpPr>
        <p:spPr>
          <a:xfrm>
            <a:off x="53743" y="1241818"/>
            <a:ext cx="4050750" cy="2882537"/>
          </a:xfrm>
        </p:spPr>
        <p:txBody>
          <a:bodyPr/>
          <a:lstStyle/>
          <a:p>
            <a:pPr marL="514350" indent="-285750">
              <a:lnSpc>
                <a:spcPct val="107000"/>
              </a:lnSpc>
              <a:spcBef>
                <a:spcPts val="0"/>
              </a:spcBef>
              <a:spcAft>
                <a:spcPts val="0"/>
              </a:spcAft>
              <a:buFont typeface="Wingdings" panose="05000000000000000000" pitchFamily="2" charset="2"/>
              <a:buChar char="§"/>
            </a:pPr>
            <a:r>
              <a:rPr lang="en-US" sz="1600" kern="100" dirty="0">
                <a:solidFill>
                  <a:srgbClr val="DEE5EA"/>
                </a:solidFill>
                <a:effectLst/>
                <a:latin typeface="Times New Roman" panose="02020603050405020304" pitchFamily="18" charset="0"/>
                <a:ea typeface="DengXian" panose="02010600030101010101" pitchFamily="2" charset="-122"/>
                <a:cs typeface="Times New Roman" panose="02020603050405020304" pitchFamily="18" charset="0"/>
              </a:rPr>
              <a:t>Who are (STEM) students and STEM instructors?</a:t>
            </a:r>
          </a:p>
          <a:p>
            <a:pPr marL="514350" indent="-285750">
              <a:lnSpc>
                <a:spcPct val="107000"/>
              </a:lnSpc>
              <a:spcBef>
                <a:spcPts val="0"/>
              </a:spcBef>
              <a:spcAft>
                <a:spcPts val="0"/>
              </a:spcAft>
              <a:buFont typeface="Wingdings" panose="05000000000000000000" pitchFamily="2" charset="2"/>
              <a:buChar char="§"/>
            </a:pPr>
            <a:r>
              <a:rPr lang="en-US" sz="1600" kern="100" dirty="0">
                <a:solidFill>
                  <a:srgbClr val="DEE5EA"/>
                </a:solidFill>
                <a:latin typeface="Times New Roman" panose="02020603050405020304" pitchFamily="18" charset="0"/>
                <a:ea typeface="DengXian" panose="02010600030101010101" pitchFamily="2" charset="-122"/>
                <a:cs typeface="Times New Roman" panose="02020603050405020304" pitchFamily="18" charset="0"/>
              </a:rPr>
              <a:t>What institutions do (STEM) students attend and how are institutions funded?</a:t>
            </a:r>
          </a:p>
          <a:p>
            <a:pPr marL="514350" indent="-285750">
              <a:lnSpc>
                <a:spcPct val="107000"/>
              </a:lnSpc>
              <a:spcBef>
                <a:spcPts val="0"/>
              </a:spcBef>
              <a:spcAft>
                <a:spcPts val="0"/>
              </a:spcAft>
              <a:buFont typeface="Wingdings" panose="05000000000000000000" pitchFamily="2" charset="2"/>
              <a:buChar char="§"/>
            </a:pPr>
            <a:r>
              <a:rPr lang="en-US" sz="1600" kern="100" dirty="0">
                <a:solidFill>
                  <a:srgbClr val="DEE5EA"/>
                </a:solidFill>
                <a:latin typeface="Times New Roman" panose="02020603050405020304" pitchFamily="18" charset="0"/>
                <a:ea typeface="DengXian" panose="02010600030101010101" pitchFamily="2" charset="-122"/>
                <a:cs typeface="Times New Roman" panose="02020603050405020304" pitchFamily="18" charset="0"/>
              </a:rPr>
              <a:t>What we know about teaching, learning, and equity</a:t>
            </a:r>
          </a:p>
          <a:p>
            <a:pPr marL="1206500" lvl="2" indent="-285750">
              <a:lnSpc>
                <a:spcPct val="107000"/>
              </a:lnSpc>
              <a:spcBef>
                <a:spcPts val="0"/>
              </a:spcBef>
              <a:spcAft>
                <a:spcPts val="0"/>
              </a:spcAft>
              <a:buFont typeface="Wingdings" panose="05000000000000000000" pitchFamily="2" charset="2"/>
              <a:buChar char="Ø"/>
            </a:pPr>
            <a:r>
              <a:rPr lang="en-US" sz="1450" kern="100" dirty="0">
                <a:solidFill>
                  <a:srgbClr val="DEE5EA"/>
                </a:solidFill>
                <a:effectLst/>
                <a:latin typeface="Times New Roman" panose="02020603050405020304" pitchFamily="18" charset="0"/>
                <a:ea typeface="DengXian" panose="02010600030101010101" pitchFamily="2" charset="-122"/>
                <a:cs typeface="Times New Roman" panose="02020603050405020304" pitchFamily="18" charset="0"/>
              </a:rPr>
              <a:t>Learning is complex and well-studied</a:t>
            </a:r>
          </a:p>
          <a:p>
            <a:pPr marL="1206500" lvl="2" indent="-285750">
              <a:lnSpc>
                <a:spcPct val="107000"/>
              </a:lnSpc>
              <a:spcBef>
                <a:spcPts val="0"/>
              </a:spcBef>
              <a:spcAft>
                <a:spcPts val="0"/>
              </a:spcAft>
              <a:buFont typeface="Wingdings" panose="05000000000000000000" pitchFamily="2" charset="2"/>
              <a:buChar char="Ø"/>
            </a:pPr>
            <a:r>
              <a:rPr lang="en-US" sz="1450" kern="100" dirty="0">
                <a:solidFill>
                  <a:srgbClr val="DEE5EA"/>
                </a:solidFill>
                <a:latin typeface="Times New Roman" panose="02020603050405020304" pitchFamily="18" charset="0"/>
                <a:ea typeface="DengXian" panose="02010600030101010101" pitchFamily="2" charset="-122"/>
                <a:cs typeface="Times New Roman" panose="02020603050405020304" pitchFamily="18" charset="0"/>
              </a:rPr>
              <a:t>Specific issues in the disciplines</a:t>
            </a:r>
          </a:p>
          <a:p>
            <a:pPr marL="1206500" lvl="2" indent="-285750">
              <a:lnSpc>
                <a:spcPct val="107000"/>
              </a:lnSpc>
              <a:spcBef>
                <a:spcPts val="0"/>
              </a:spcBef>
              <a:spcAft>
                <a:spcPts val="0"/>
              </a:spcAft>
              <a:buFont typeface="Wingdings" panose="05000000000000000000" pitchFamily="2" charset="2"/>
              <a:buChar char="Ø"/>
            </a:pPr>
            <a:r>
              <a:rPr lang="en-US" sz="1450" kern="100" dirty="0">
                <a:solidFill>
                  <a:srgbClr val="DEE5EA"/>
                </a:solidFill>
                <a:effectLst/>
                <a:latin typeface="Times New Roman" panose="02020603050405020304" pitchFamily="18" charset="0"/>
                <a:ea typeface="DengXian" panose="02010600030101010101" pitchFamily="2" charset="-122"/>
                <a:cs typeface="Times New Roman" panose="02020603050405020304" pitchFamily="18" charset="0"/>
              </a:rPr>
              <a:t>Evidence of inequities</a:t>
            </a:r>
            <a:endParaRPr lang="en-US" sz="1450" kern="100" dirty="0">
              <a:solidFill>
                <a:srgbClr val="DEE5EA"/>
              </a:solidFill>
              <a:latin typeface="Times New Roman" panose="02020603050405020304" pitchFamily="18" charset="0"/>
              <a:ea typeface="DengXian" panose="02010600030101010101" pitchFamily="2" charset="-122"/>
              <a:cs typeface="Times New Roman" panose="02020603050405020304" pitchFamily="18" charset="0"/>
            </a:endParaRPr>
          </a:p>
          <a:p>
            <a:pPr marL="1206500" lvl="2" indent="-285750">
              <a:lnSpc>
                <a:spcPct val="107000"/>
              </a:lnSpc>
              <a:spcBef>
                <a:spcPts val="0"/>
              </a:spcBef>
              <a:spcAft>
                <a:spcPts val="0"/>
              </a:spcAft>
              <a:buFont typeface="Wingdings" panose="05000000000000000000" pitchFamily="2" charset="2"/>
              <a:buChar char="Ø"/>
            </a:pPr>
            <a:r>
              <a:rPr lang="en-US" sz="1450" kern="100" dirty="0">
                <a:solidFill>
                  <a:srgbClr val="DEE5EA"/>
                </a:solidFill>
                <a:latin typeface="Times New Roman" panose="02020603050405020304" pitchFamily="18" charset="0"/>
                <a:ea typeface="DengXian" panose="02010600030101010101" pitchFamily="2" charset="-122"/>
                <a:cs typeface="Times New Roman" panose="02020603050405020304" pitchFamily="18" charset="0"/>
              </a:rPr>
              <a:t>Existing efforts that promote equity</a:t>
            </a:r>
            <a:endParaRPr lang="en-US" sz="1450" kern="100" dirty="0">
              <a:solidFill>
                <a:srgbClr val="DEE5EA"/>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Title 3">
            <a:extLst>
              <a:ext uri="{FF2B5EF4-FFF2-40B4-BE49-F238E27FC236}">
                <a16:creationId xmlns:a16="http://schemas.microsoft.com/office/drawing/2014/main" id="{1C356F74-8308-800D-DC91-A9809B14F774}"/>
              </a:ext>
            </a:extLst>
          </p:cNvPr>
          <p:cNvSpPr txBox="1">
            <a:spLocks/>
          </p:cNvSpPr>
          <p:nvPr/>
        </p:nvSpPr>
        <p:spPr bwMode="auto">
          <a:xfrm>
            <a:off x="141890" y="328422"/>
            <a:ext cx="3962603" cy="69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fontAlgn="base">
              <a:lnSpc>
                <a:spcPct val="90000"/>
              </a:lnSpc>
              <a:spcBef>
                <a:spcPct val="0"/>
              </a:spcBef>
              <a:spcAft>
                <a:spcPct val="0"/>
              </a:spcAft>
              <a:defRPr sz="2400" kern="1200">
                <a:solidFill>
                  <a:schemeClr val="bg1"/>
                </a:solidFill>
                <a:latin typeface="+mj-lt"/>
                <a:ea typeface="+mj-ea"/>
                <a:cs typeface="+mj-cs"/>
              </a:defRPr>
            </a:lvl1pPr>
            <a:lvl2pPr algn="l" defTabSz="685800" rtl="0" fontAlgn="base">
              <a:lnSpc>
                <a:spcPct val="90000"/>
              </a:lnSpc>
              <a:spcBef>
                <a:spcPct val="0"/>
              </a:spcBef>
              <a:spcAft>
                <a:spcPct val="0"/>
              </a:spcAft>
              <a:defRPr sz="2400">
                <a:solidFill>
                  <a:schemeClr val="tx2"/>
                </a:solidFill>
                <a:latin typeface="Georgia" panose="02040502050405020303" pitchFamily="18" charset="0"/>
              </a:defRPr>
            </a:lvl2pPr>
            <a:lvl3pPr algn="l" defTabSz="685800" rtl="0" fontAlgn="base">
              <a:lnSpc>
                <a:spcPct val="90000"/>
              </a:lnSpc>
              <a:spcBef>
                <a:spcPct val="0"/>
              </a:spcBef>
              <a:spcAft>
                <a:spcPct val="0"/>
              </a:spcAft>
              <a:defRPr sz="2400">
                <a:solidFill>
                  <a:schemeClr val="tx2"/>
                </a:solidFill>
                <a:latin typeface="Georgia" panose="02040502050405020303" pitchFamily="18" charset="0"/>
              </a:defRPr>
            </a:lvl3pPr>
            <a:lvl4pPr algn="l" defTabSz="685800" rtl="0" fontAlgn="base">
              <a:lnSpc>
                <a:spcPct val="90000"/>
              </a:lnSpc>
              <a:spcBef>
                <a:spcPct val="0"/>
              </a:spcBef>
              <a:spcAft>
                <a:spcPct val="0"/>
              </a:spcAft>
              <a:defRPr sz="2400">
                <a:solidFill>
                  <a:schemeClr val="tx2"/>
                </a:solidFill>
                <a:latin typeface="Georgia" panose="02040502050405020303" pitchFamily="18" charset="0"/>
              </a:defRPr>
            </a:lvl4pPr>
            <a:lvl5pPr algn="l" defTabSz="685800" rtl="0" fontAlgn="base">
              <a:lnSpc>
                <a:spcPct val="90000"/>
              </a:lnSpc>
              <a:spcBef>
                <a:spcPct val="0"/>
              </a:spcBef>
              <a:spcAft>
                <a:spcPct val="0"/>
              </a:spcAft>
              <a:defRPr sz="2400">
                <a:solidFill>
                  <a:schemeClr val="tx2"/>
                </a:solidFill>
                <a:latin typeface="Georgia" panose="02040502050405020303" pitchFamily="18" charset="0"/>
              </a:defRPr>
            </a:lvl5pPr>
            <a:lvl6pPr marL="457200" algn="l" defTabSz="685800" rtl="0" fontAlgn="base">
              <a:lnSpc>
                <a:spcPct val="90000"/>
              </a:lnSpc>
              <a:spcBef>
                <a:spcPct val="0"/>
              </a:spcBef>
              <a:spcAft>
                <a:spcPct val="0"/>
              </a:spcAft>
              <a:defRPr sz="2400">
                <a:solidFill>
                  <a:schemeClr val="tx2"/>
                </a:solidFill>
                <a:latin typeface="Georgia" panose="02040502050405020303" pitchFamily="18" charset="0"/>
              </a:defRPr>
            </a:lvl6pPr>
            <a:lvl7pPr marL="914400" algn="l" defTabSz="685800" rtl="0" fontAlgn="base">
              <a:lnSpc>
                <a:spcPct val="90000"/>
              </a:lnSpc>
              <a:spcBef>
                <a:spcPct val="0"/>
              </a:spcBef>
              <a:spcAft>
                <a:spcPct val="0"/>
              </a:spcAft>
              <a:defRPr sz="2400">
                <a:solidFill>
                  <a:schemeClr val="tx2"/>
                </a:solidFill>
                <a:latin typeface="Georgia" panose="02040502050405020303" pitchFamily="18" charset="0"/>
              </a:defRPr>
            </a:lvl7pPr>
            <a:lvl8pPr marL="1371600" algn="l" defTabSz="685800" rtl="0" fontAlgn="base">
              <a:lnSpc>
                <a:spcPct val="90000"/>
              </a:lnSpc>
              <a:spcBef>
                <a:spcPct val="0"/>
              </a:spcBef>
              <a:spcAft>
                <a:spcPct val="0"/>
              </a:spcAft>
              <a:defRPr sz="2400">
                <a:solidFill>
                  <a:schemeClr val="tx2"/>
                </a:solidFill>
                <a:latin typeface="Georgia" panose="02040502050405020303" pitchFamily="18" charset="0"/>
              </a:defRPr>
            </a:lvl8pPr>
            <a:lvl9pPr marL="1828800" algn="l" defTabSz="685800" rtl="0" fontAlgn="base">
              <a:lnSpc>
                <a:spcPct val="90000"/>
              </a:lnSpc>
              <a:spcBef>
                <a:spcPct val="0"/>
              </a:spcBef>
              <a:spcAft>
                <a:spcPct val="0"/>
              </a:spcAft>
              <a:defRPr sz="2400">
                <a:solidFill>
                  <a:schemeClr val="tx2"/>
                </a:solidFill>
                <a:latin typeface="Georgia" panose="02040502050405020303" pitchFamily="18" charset="0"/>
              </a:defRPr>
            </a:lvl9pPr>
          </a:lstStyle>
          <a:p>
            <a:pPr eaLnBrk="1" hangingPunct="1"/>
            <a:r>
              <a:rPr lang="en-US" dirty="0">
                <a:latin typeface="+mn-lt"/>
                <a:ea typeface="Times New Roman" panose="02020603050405020304" pitchFamily="18" charset="0"/>
              </a:rPr>
              <a:t>Chapters 1–3: </a:t>
            </a:r>
            <a:br>
              <a:rPr lang="en-US" dirty="0">
                <a:latin typeface="+mn-lt"/>
                <a:ea typeface="Times New Roman" panose="02020603050405020304" pitchFamily="18" charset="0"/>
              </a:rPr>
            </a:br>
            <a:r>
              <a:rPr lang="en-US" dirty="0">
                <a:latin typeface="+mn-lt"/>
                <a:ea typeface="Times New Roman" panose="02020603050405020304" pitchFamily="18" charset="0"/>
              </a:rPr>
              <a:t>Setting the Stage</a:t>
            </a:r>
            <a:endParaRPr lang="en-US" dirty="0"/>
          </a:p>
        </p:txBody>
      </p:sp>
    </p:spTree>
    <p:extLst>
      <p:ext uri="{BB962C8B-B14F-4D97-AF65-F5344CB8AC3E}">
        <p14:creationId xmlns:p14="http://schemas.microsoft.com/office/powerpoint/2010/main" val="41446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E6197453-6242-9E41-9A22-1225A38DBA1C}" vid="{905323BC-6E37-A848-BA64-BBF8FE76A358}"/>
    </a:ext>
  </a:extLst>
</a:theme>
</file>

<file path=ppt/theme/theme2.xml><?xml version="1.0" encoding="utf-8"?>
<a:theme xmlns:a="http://schemas.openxmlformats.org/drawingml/2006/main" name="7_USP MLE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2" id="{3141EA96-2A0F-7F40-9CCE-FE7B3BB11294}" vid="{F3DD5B51-3E79-584F-A6B4-1A16639797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3718b1-23a4-493f-b83e-48f43cd4f957">
      <Terms xmlns="http://schemas.microsoft.com/office/infopath/2007/PartnerControls"/>
    </lcf76f155ced4ddcb4097134ff3c332f>
    <TaxCatchAll xmlns="1dafcd4b-4ee2-4efc-ae56-a04d60118d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C53ACAA252B41B4D4E4176BFD77B9" ma:contentTypeVersion="11" ma:contentTypeDescription="Create a new document." ma:contentTypeScope="" ma:versionID="38aa03bd8ce34bcb62ba4e6066fa4c5e">
  <xsd:schema xmlns:xsd="http://www.w3.org/2001/XMLSchema" xmlns:xs="http://www.w3.org/2001/XMLSchema" xmlns:p="http://schemas.microsoft.com/office/2006/metadata/properties" xmlns:ns2="7a3718b1-23a4-493f-b83e-48f43cd4f957" xmlns:ns3="1dafcd4b-4ee2-4efc-ae56-a04d60118d07" targetNamespace="http://schemas.microsoft.com/office/2006/metadata/properties" ma:root="true" ma:fieldsID="77ad9f26ecd4929b5f0509ee91f2f1bd" ns2:_="" ns3:_="">
    <xsd:import namespace="7a3718b1-23a4-493f-b83e-48f43cd4f957"/>
    <xsd:import namespace="1dafcd4b-4ee2-4efc-ae56-a04d60118d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718b1-23a4-493f-b83e-48f43cd4f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53985c1-39b8-4008-ae0c-09f8dda8ae7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afcd4b-4ee2-4efc-ae56-a04d60118d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7571bc-af14-4075-9847-1f230bb319af}" ma:internalName="TaxCatchAll" ma:showField="CatchAllData" ma:web="1dafcd4b-4ee2-4efc-ae56-a04d60118d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5CA7BB-8B50-4400-AE01-8B75480905DD}">
  <ds:schemaRefs>
    <ds:schemaRef ds:uri="http://purl.org/dc/terms/"/>
    <ds:schemaRef ds:uri="http://www.w3.org/XML/1998/namespace"/>
    <ds:schemaRef ds:uri="http://schemas.microsoft.com/office/2006/documentManagement/types"/>
    <ds:schemaRef ds:uri="7a3718b1-23a4-493f-b83e-48f43cd4f957"/>
    <ds:schemaRef ds:uri="http://schemas.microsoft.com/office/2006/metadata/properties"/>
    <ds:schemaRef ds:uri="http://schemas.microsoft.com/office/infopath/2007/PartnerControls"/>
    <ds:schemaRef ds:uri="http://purl.org/dc/elements/1.1/"/>
    <ds:schemaRef ds:uri="1dafcd4b-4ee2-4efc-ae56-a04d60118d07"/>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F4C1AAD-5818-48CE-8C1F-945FDED9A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718b1-23a4-493f-b83e-48f43cd4f957"/>
    <ds:schemaRef ds:uri="1dafcd4b-4ee2-4efc-ae56-a04d60118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FC8F84-57FE-474B-AECC-B305345533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National Academies PPT</Template>
  <TotalTime>4090</TotalTime>
  <Words>2892</Words>
  <Application>Microsoft Macintosh PowerPoint</Application>
  <PresentationFormat>On-screen Show (16:9)</PresentationFormat>
  <Paragraphs>291</Paragraphs>
  <Slides>23</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Malgun Gothic</vt:lpstr>
      <vt:lpstr>Arial</vt:lpstr>
      <vt:lpstr>Calibri</vt:lpstr>
      <vt:lpstr>Georgia</vt:lpstr>
      <vt:lpstr>Symbol</vt:lpstr>
      <vt:lpstr>Times</vt:lpstr>
      <vt:lpstr>Times New Roman</vt:lpstr>
      <vt:lpstr>Times New Roman Bold</vt:lpstr>
      <vt:lpstr>Wingdings</vt:lpstr>
      <vt:lpstr>Office Theme</vt:lpstr>
      <vt:lpstr>7_USP MLE Master Slides</vt:lpstr>
      <vt:lpstr>PowerPoint Presentation</vt:lpstr>
      <vt:lpstr>PowerPoint Presentation</vt:lpstr>
      <vt:lpstr>The National Academies (NASEM)</vt:lpstr>
      <vt:lpstr>Board on Science Education Mission</vt:lpstr>
      <vt:lpstr>PowerPoint Presentation</vt:lpstr>
      <vt:lpstr>PowerPoint Presentation</vt:lpstr>
      <vt:lpstr>PowerPoint Presentation</vt:lpstr>
      <vt:lpstr>PowerPoint Presentation</vt:lpstr>
      <vt:lpstr>PowerPoint Presentation</vt:lpstr>
      <vt:lpstr>Chapter 4: Principles for Equitable and Effective Teaching of Undergraduate STEM Education  </vt:lpstr>
      <vt:lpstr>PowerPoint Presentation</vt:lpstr>
      <vt:lpstr>Chapter 5: Using the Principles to Improve Learning Experiences  </vt:lpstr>
      <vt:lpstr>Chapter 6: Role of Academic Units in Achieving Equitable and Effective Teaching  </vt:lpstr>
      <vt:lpstr>Chapter 9: Role of the Institution in Creating Equitable and Effective Learning Environments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Gao, Janet</dc:creator>
  <cp:keywords/>
  <dc:description/>
  <cp:lastModifiedBy>McDonald, Jessica</cp:lastModifiedBy>
  <cp:revision>35</cp:revision>
  <cp:lastPrinted>2023-05-09T13:55:16Z</cp:lastPrinted>
  <dcterms:created xsi:type="dcterms:W3CDTF">2023-04-12T15:34:39Z</dcterms:created>
  <dcterms:modified xsi:type="dcterms:W3CDTF">2026-03-01T15:23:50Z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0x010100C0BC53ACAA252B41B4D4E4176BFD77B9</vt:lpwstr>
  </property>
</Properties>
</file>